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9"/>
  </p:notesMasterIdLst>
  <p:sldIdLst>
    <p:sldId id="287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9" r:id="rId26"/>
    <p:sldId id="347" r:id="rId27"/>
    <p:sldId id="348" r:id="rId28"/>
  </p:sldIdLst>
  <p:sldSz cx="9144000" cy="5143500" type="screen16x9"/>
  <p:notesSz cx="6858000" cy="9144000"/>
  <p:embeddedFontLst>
    <p:embeddedFont>
      <p:font typeface="Source Sans 3" panose="020B0303030403020204" pitchFamily="34" charset="0"/>
      <p:regular r:id="rId30"/>
      <p:bold r:id="rId31"/>
      <p:italic r:id="rId32"/>
      <p:boldItalic r:id="rId33"/>
    </p:embeddedFont>
    <p:embeddedFont>
      <p:font typeface="Source Serif 4" panose="02040603050405020204" pitchFamily="18" charset="0"/>
      <p:regular r:id="rId34"/>
      <p:bold r:id="rId35"/>
      <p:italic r:id="rId36"/>
      <p:boldItalic r:id="rId37"/>
    </p:embeddedFont>
    <p:embeddedFont>
      <p:font typeface="Source Sans 3 Medium" panose="020B0303030403020204" pitchFamily="34" charset="0"/>
      <p:regular r:id="rId38"/>
      <p:italic r:id="rId39"/>
    </p:embeddedFont>
    <p:embeddedFont>
      <p:font typeface="Source Sans 3 Black" panose="020B0303030403020204" pitchFamily="34" charset="0"/>
      <p:bold r:id="rId40"/>
      <p:boldItalic r:id="rId41"/>
    </p:embeddedFont>
    <p:embeddedFont>
      <p:font typeface="Source Sans 3 SemiBold" panose="020B0303030403020204" pitchFamily="34" charset="0"/>
      <p:bold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C6C6C6"/>
    <a:srgbClr val="555555"/>
    <a:srgbClr val="3C3C3C"/>
    <a:srgbClr val="D4EDFC"/>
    <a:srgbClr val="A1DAF8"/>
    <a:srgbClr val="4EBFEF"/>
    <a:srgbClr val="0095DB"/>
    <a:srgbClr val="0063AF"/>
    <a:srgbClr val="00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5"/>
  </p:normalViewPr>
  <p:slideViewPr>
    <p:cSldViewPr snapToGrid="0" showGuides="1">
      <p:cViewPr varScale="1">
        <p:scale>
          <a:sx n="154" d="100"/>
          <a:sy n="154" d="100"/>
        </p:scale>
        <p:origin x="76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5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B7309-058B-5B47-8C1C-0B394D81ACFA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1F7DE-1887-C841-8C07-DFF79205CD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99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199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6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253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53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057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85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563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293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020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605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53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624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384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566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270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292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662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100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6784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70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73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9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95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791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00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666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 können die Extension Card (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grüne Fläche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auch in einer anderen Sekundärfarbe darstellen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 Wenn Sie die Extension Card nicht benötigen, können Sie sie löschen.</a:t>
            </a:r>
            <a:endParaRPr lang="de-DE" dirty="0"/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Wenn Sie kein Bild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als Hintergrund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einsetzen möchten, können Sie auch die Hintergrundfarbe der Folie anpassen: Löschen Sie dafür den Platzhalter für das Bild, Rechtsklick – „Hintergrund formatieren“. Bitte nutzen Sie dafür die Sekundärfarben aus der UV-Farbpalette. </a:t>
            </a:r>
            <a:r>
              <a:rPr lang="de-D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Der Hintergrund kann aber auch weiß bleiben.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05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653C0EA-951D-0842-53AD-9AE9E79FBE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618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 mit Infobox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28E96EA-37F3-6872-8980-2F1BCAF1C9D0}"/>
              </a:ext>
            </a:extLst>
          </p:cNvPr>
          <p:cNvSpPr/>
          <p:nvPr userDrawn="1"/>
        </p:nvSpPr>
        <p:spPr>
          <a:xfrm>
            <a:off x="0" y="951430"/>
            <a:ext cx="3095625" cy="37078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4A93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3276C40-6DAF-364E-F5CC-E6FF6AB4319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1325" y="1058863"/>
            <a:ext cx="2543175" cy="3413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/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Blau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94AA-0ED2-5946-8B72-085E7B756119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8C9B56A2-F4C9-A2E8-6003-A730A2A779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9EED7791-AF12-9817-2577-2BDC7C53EB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48375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362D07-FA49-BA56-6804-AFB848AECB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F60DBC-AEBD-D74D-CEF2-FABF3010E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0917" y="1709976"/>
            <a:ext cx="6122166" cy="861774"/>
          </a:xfrm>
        </p:spPr>
        <p:txBody>
          <a:bodyPr rIns="54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Statement in Regular,</a:t>
            </a:r>
          </a:p>
          <a:p>
            <a:pPr lvl="0"/>
            <a:r>
              <a:rPr lang="de-DE" dirty="0"/>
              <a:t>24 </a:t>
            </a:r>
            <a:r>
              <a:rPr lang="de-DE" dirty="0" err="1"/>
              <a:t>pt</a:t>
            </a:r>
            <a:r>
              <a:rPr lang="de-DE" dirty="0"/>
              <a:t>, Blau.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6D9092-C4CA-1740-57DA-7D37D32B2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917" y="2571750"/>
            <a:ext cx="4244260" cy="611276"/>
          </a:xfrm>
        </p:spPr>
        <p:txBody>
          <a:bodyPr wrap="none" tIns="360000" anchor="t" anchorCtr="0">
            <a:spAutoFit/>
          </a:bodyPr>
          <a:lstStyle>
            <a:lvl1pPr marL="0" indent="0">
              <a:buNone/>
              <a:defRPr sz="1400" b="1" i="0" baseline="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de-DE" dirty="0"/>
              <a:t>Hier steht ein Zitat </a:t>
            </a:r>
            <a:r>
              <a:rPr lang="de-DE" dirty="0" err="1"/>
              <a:t>Credit</a:t>
            </a:r>
            <a:r>
              <a:rPr lang="de-DE" dirty="0"/>
              <a:t>/Quelle in </a:t>
            </a:r>
            <a:r>
              <a:rPr lang="de-DE" dirty="0" err="1"/>
              <a:t>Bold</a:t>
            </a:r>
            <a:r>
              <a:rPr lang="de-DE" dirty="0"/>
              <a:t>, 14 </a:t>
            </a:r>
            <a:r>
              <a:rPr lang="de-DE" dirty="0" err="1"/>
              <a:t>pt</a:t>
            </a:r>
            <a:r>
              <a:rPr lang="de-DE" dirty="0"/>
              <a:t>, Blau.</a:t>
            </a:r>
          </a:p>
        </p:txBody>
      </p:sp>
    </p:spTree>
    <p:extLst>
      <p:ext uri="{BB962C8B-B14F-4D97-AF65-F5344CB8AC3E}">
        <p14:creationId xmlns:p14="http://schemas.microsoft.com/office/powerpoint/2010/main" val="266462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folie Bla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F60DBC-AEBD-D74D-CEF2-FABF3010E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0917" y="1709976"/>
            <a:ext cx="6122166" cy="861774"/>
          </a:xfrm>
        </p:spPr>
        <p:txBody>
          <a:bodyPr rIns="54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Statement in Regular,</a:t>
            </a:r>
          </a:p>
          <a:p>
            <a:pPr lvl="0"/>
            <a:r>
              <a:rPr lang="de-DE" dirty="0"/>
              <a:t>24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6D9092-C4CA-1740-57DA-7D37D32B2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917" y="2571750"/>
            <a:ext cx="4289144" cy="611276"/>
          </a:xfrm>
        </p:spPr>
        <p:txBody>
          <a:bodyPr wrap="none" tIns="360000" anchor="t" anchorCtr="0">
            <a:spAutoFit/>
          </a:bodyPr>
          <a:lstStyle>
            <a:lvl1pPr marL="0" indent="0">
              <a:buNone/>
              <a:defRPr sz="1400" b="1" i="0" baseline="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de-DE" dirty="0"/>
              <a:t>Hier steht ein Zitat </a:t>
            </a:r>
            <a:r>
              <a:rPr lang="de-DE" dirty="0" err="1"/>
              <a:t>Credit</a:t>
            </a:r>
            <a:r>
              <a:rPr lang="de-DE" dirty="0"/>
              <a:t>/Quelle in </a:t>
            </a:r>
            <a:r>
              <a:rPr lang="de-DE" dirty="0" err="1"/>
              <a:t>Bold</a:t>
            </a:r>
            <a:r>
              <a:rPr lang="de-DE" dirty="0"/>
              <a:t>, 14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</p:txBody>
      </p:sp>
    </p:spTree>
    <p:extLst>
      <p:ext uri="{BB962C8B-B14F-4D97-AF65-F5344CB8AC3E}">
        <p14:creationId xmlns:p14="http://schemas.microsoft.com/office/powerpoint/2010/main" val="1305974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F60DBC-AEBD-D74D-CEF2-FABF3010E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0917" y="2140863"/>
            <a:ext cx="6122166" cy="430887"/>
          </a:xfrm>
        </p:spPr>
        <p:txBody>
          <a:bodyPr rIns="54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Zitat in Kursiv, 24 </a:t>
            </a:r>
            <a:r>
              <a:rPr lang="de-DE" dirty="0" err="1"/>
              <a:t>pt</a:t>
            </a:r>
            <a:r>
              <a:rPr lang="de-DE" dirty="0"/>
              <a:t>, Blau.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6D9092-C4CA-1740-57DA-7D37D32B2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917" y="2571750"/>
            <a:ext cx="4372500" cy="611276"/>
          </a:xfrm>
        </p:spPr>
        <p:txBody>
          <a:bodyPr wrap="none" tIns="360000" anchor="t" anchorCtr="0">
            <a:spAutoFit/>
          </a:bodyPr>
          <a:lstStyle>
            <a:lvl1pPr marL="0" indent="0">
              <a:buNone/>
              <a:defRPr sz="1400" b="1" i="0" baseline="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de-DE" dirty="0"/>
              <a:t>Hier steht ein Zitat </a:t>
            </a:r>
            <a:r>
              <a:rPr lang="de-DE" dirty="0" err="1"/>
              <a:t>Credit</a:t>
            </a:r>
            <a:r>
              <a:rPr lang="de-DE" dirty="0"/>
              <a:t>/Quelle in </a:t>
            </a:r>
            <a:r>
              <a:rPr lang="de-DE" dirty="0" err="1"/>
              <a:t>Bold</a:t>
            </a:r>
            <a:r>
              <a:rPr lang="de-DE" dirty="0"/>
              <a:t>, 14 </a:t>
            </a:r>
            <a:r>
              <a:rPr lang="de-DE" dirty="0" err="1"/>
              <a:t>pt</a:t>
            </a:r>
            <a:r>
              <a:rPr lang="de-DE" dirty="0"/>
              <a:t>, Blau.</a:t>
            </a:r>
          </a:p>
        </p:txBody>
      </p:sp>
    </p:spTree>
    <p:extLst>
      <p:ext uri="{BB962C8B-B14F-4D97-AF65-F5344CB8AC3E}">
        <p14:creationId xmlns:p14="http://schemas.microsoft.com/office/powerpoint/2010/main" val="3670972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 Bla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F60DBC-AEBD-D74D-CEF2-FABF3010E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0917" y="2140863"/>
            <a:ext cx="6122166" cy="430887"/>
          </a:xfrm>
        </p:spPr>
        <p:txBody>
          <a:bodyPr rIns="54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Zitat in Kursiv, 24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6D9092-C4CA-1740-57DA-7D37D32B2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917" y="2571750"/>
            <a:ext cx="4417384" cy="611276"/>
          </a:xfrm>
        </p:spPr>
        <p:txBody>
          <a:bodyPr wrap="none" tIns="360000" anchor="t" anchorCtr="0">
            <a:spAutoFit/>
          </a:bodyPr>
          <a:lstStyle>
            <a:lvl1pPr marL="0" indent="0">
              <a:buNone/>
              <a:defRPr sz="1400" b="1" i="0" baseline="0">
                <a:solidFill>
                  <a:schemeClr val="tx1"/>
                </a:solidFill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de-DE" dirty="0"/>
              <a:t>Hier steht ein Zitat </a:t>
            </a:r>
            <a:r>
              <a:rPr lang="de-DE" dirty="0" err="1"/>
              <a:t>Credit</a:t>
            </a:r>
            <a:r>
              <a:rPr lang="de-DE" dirty="0"/>
              <a:t>/Quelle in </a:t>
            </a:r>
            <a:r>
              <a:rPr lang="de-DE" dirty="0" err="1"/>
              <a:t>Bold</a:t>
            </a:r>
            <a:r>
              <a:rPr lang="de-DE" dirty="0"/>
              <a:t>, 14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</p:txBody>
      </p:sp>
    </p:spTree>
    <p:extLst>
      <p:ext uri="{BB962C8B-B14F-4D97-AF65-F5344CB8AC3E}">
        <p14:creationId xmlns:p14="http://schemas.microsoft.com/office/powerpoint/2010/main" val="141766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C26CCFA-95E4-1609-84AD-601F475F00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91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4973E2-EE64-14A5-47D7-01D43B9445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4B5F-0DE6-8415-3CDF-0E47759DC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11503"/>
            <a:ext cx="2899147" cy="788247"/>
          </a:xfrm>
          <a:solidFill>
            <a:schemeClr val="tx1"/>
          </a:solidFill>
        </p:spPr>
        <p:txBody>
          <a:bodyPr wrap="none" lIns="413998" tIns="180000" rIns="413998" bIns="180000" anchor="ctr" anchorCtr="0">
            <a:sp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lvl="0"/>
            <a:r>
              <a:rPr lang="de-DE" dirty="0"/>
              <a:t>Vielen Dank für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983E647-BE72-674C-032A-79FF72F25E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571750"/>
            <a:ext cx="3801637" cy="788247"/>
          </a:xfrm>
          <a:solidFill>
            <a:schemeClr val="tx1"/>
          </a:solidFill>
        </p:spPr>
        <p:txBody>
          <a:bodyPr wrap="none" lIns="413998" tIns="180000" rIns="413998" bIns="180000">
            <a:sp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lvl="0"/>
            <a:r>
              <a:rPr lang="de-DE" dirty="0"/>
              <a:t>Ihre Aufmerksamkeit.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BB57F24-99AE-AF28-D492-837D665D6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2000" y="410400"/>
            <a:ext cx="138284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7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4973E2-EE64-14A5-47D7-01D43B9445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4B5F-0DE6-8415-3CDF-0E47759DC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11503"/>
            <a:ext cx="2899147" cy="788247"/>
          </a:xfrm>
          <a:solidFill>
            <a:schemeClr val="tx1"/>
          </a:solidFill>
        </p:spPr>
        <p:txBody>
          <a:bodyPr wrap="none" lIns="413998" tIns="180000" rIns="413998" bIns="180000" anchor="ctr" anchorCtr="0">
            <a:sp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lvl="0"/>
            <a:r>
              <a:rPr lang="de-DE" dirty="0"/>
              <a:t>Vielen Dank für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983E647-BE72-674C-032A-79FF72F25E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571750"/>
            <a:ext cx="3801637" cy="788247"/>
          </a:xfrm>
          <a:solidFill>
            <a:schemeClr val="tx1"/>
          </a:solidFill>
        </p:spPr>
        <p:txBody>
          <a:bodyPr wrap="none" lIns="413998" tIns="180000" rIns="413998" bIns="180000">
            <a:sp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lvl="0"/>
            <a:r>
              <a:rPr lang="de-DE" dirty="0"/>
              <a:t>Ihre Aufmerksamkeit.</a:t>
            </a:r>
          </a:p>
        </p:txBody>
      </p:sp>
    </p:spTree>
    <p:extLst>
      <p:ext uri="{BB962C8B-B14F-4D97-AF65-F5344CB8AC3E}">
        <p14:creationId xmlns:p14="http://schemas.microsoft.com/office/powerpoint/2010/main" val="1978223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653C0EA-951D-0842-53AD-9AE9E79FBE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0C91B9-9D99-D3CC-1B7A-A9B0FE4931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89828"/>
            <a:ext cx="5675548" cy="1704012"/>
          </a:xfrm>
          <a:solidFill>
            <a:schemeClr val="tx1"/>
          </a:solidFill>
        </p:spPr>
        <p:txBody>
          <a:bodyPr wrap="none" lIns="413998" tIns="413998" rIns="413998" bIns="413998" anchor="ctr" anchorCtr="0">
            <a:sp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Source Sans 3" panose="020B0303030403020204" pitchFamily="34" charset="0"/>
              </a:defRPr>
            </a:lvl1pPr>
          </a:lstStyle>
          <a:p>
            <a:pPr lvl="0"/>
            <a:r>
              <a:rPr lang="de-DE" dirty="0"/>
              <a:t>Hier steht ein Titel für ein Kapitel in</a:t>
            </a:r>
            <a:br>
              <a:rPr lang="de-DE" dirty="0"/>
            </a:b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</p:txBody>
      </p:sp>
    </p:spTree>
    <p:extLst>
      <p:ext uri="{BB962C8B-B14F-4D97-AF65-F5344CB8AC3E}">
        <p14:creationId xmlns:p14="http://schemas.microsoft.com/office/powerpoint/2010/main" val="874484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/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Blau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B41-4DB4-C54D-B2E2-20079889E5DE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E41DE79-0D2B-E662-B8C1-C91C6D6635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1800" y="1058863"/>
            <a:ext cx="8280400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A785B1-CA53-06AE-0CD2-5A97ACFE0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0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/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Blau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67C7-0CA9-0B4B-BCFE-218230CE6445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3D9CFEF-C4AB-5CA8-F512-94E723BD089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1800" y="1058863"/>
            <a:ext cx="4068763" cy="3600450"/>
          </a:xfrm>
        </p:spPr>
        <p:txBody>
          <a:bodyPr/>
          <a:lstStyle/>
          <a:p>
            <a:pPr lvl="0"/>
            <a:r>
              <a:rPr lang="de-DE" dirty="0"/>
              <a:t>Hiersteht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E3977C0-A5CC-6130-1F79-5E2DE0F1AB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43438" y="1058863"/>
            <a:ext cx="4068762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3E372A-5CBF-8954-D1C7-30828874D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spaltig mit Text und Bild angeschn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6406062-6D1B-580D-8F99-5E64AE0438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3438" y="0"/>
            <a:ext cx="4500562" cy="4659313"/>
          </a:xfrm>
          <a:noFill/>
        </p:spPr>
        <p:txBody>
          <a:bodyPr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4068763" cy="738664"/>
          </a:xfrm>
        </p:spPr>
        <p:txBody>
          <a:bodyPr/>
          <a:lstStyle/>
          <a:p>
            <a:r>
              <a:rPr lang="de-DE" dirty="0"/>
              <a:t>Hier steht eine Überschrift in 2 Zeilen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8B49-42B3-6C4B-A7FB-523DF556BE45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EEB1A02-6AB5-381B-244D-5B7102C6A14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800" y="1347788"/>
            <a:ext cx="4068763" cy="3311525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7DD71F-AC60-90F9-686B-FDE21D431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1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399" cy="369332"/>
          </a:xfrm>
        </p:spPr>
        <p:txBody>
          <a:bodyPr/>
          <a:lstStyle/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Blau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0548-E3A3-C443-BABE-CBDCE168FEAD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38A2BA0-5C22-6257-1C35-95A67BDB7E7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A4553282-284C-EFC9-4DC0-11C92DAACE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24FEAC5F-9751-E119-0817-0497754B088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48375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537E83-2ABA-CA56-E50E-5EBBB0BBC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9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 mit 2 Textfeldern und Bild angeschn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C957551-9E3F-2A55-0386-9B0A3B10C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48375" y="0"/>
            <a:ext cx="3095625" cy="4659313"/>
          </a:xfrm>
          <a:noFill/>
        </p:spPr>
        <p:txBody>
          <a:bodyPr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5472113" cy="369332"/>
          </a:xfrm>
        </p:spPr>
        <p:txBody>
          <a:bodyPr/>
          <a:lstStyle/>
          <a:p>
            <a:r>
              <a:rPr lang="de-DE" dirty="0"/>
              <a:t>Hier steht eine Überschrift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94C3-24D7-7741-A0FD-8435023C9425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EC4DB80-832F-D77A-44CE-A09FBF42D49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6394FCA7-D333-9EFB-ADC4-945C9D1D5D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F92267-AFB3-E6C4-FE5A-FAC1A99C4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Kurztext und groß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C957551-9E3F-2A55-0386-9B0A3B10C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40089" y="0"/>
            <a:ext cx="5903912" cy="4659313"/>
          </a:xfrm>
          <a:noFill/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2663826" cy="738664"/>
          </a:xfrm>
        </p:spPr>
        <p:txBody>
          <a:bodyPr/>
          <a:lstStyle/>
          <a:p>
            <a:r>
              <a:rPr lang="de-DE" dirty="0"/>
              <a:t>Hier steht eine Überschrift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4C4E-DCB5-D741-925A-E383912FE6C8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4C87075-FF47-81C9-0D4F-205B4200FF3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347788"/>
            <a:ext cx="2663825" cy="3311525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A00460-3645-48EF-60DF-044E09917A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7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 mit Infobox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6CD7A35-C1CB-A9CA-47A9-D78D5367F971}"/>
              </a:ext>
            </a:extLst>
          </p:cNvPr>
          <p:cNvSpPr/>
          <p:nvPr userDrawn="1"/>
        </p:nvSpPr>
        <p:spPr>
          <a:xfrm>
            <a:off x="6048374" y="951429"/>
            <a:ext cx="3095625" cy="37078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4A93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D989EC5-44FA-F584-0B68-80F1DBA76E9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53840" y="1058863"/>
            <a:ext cx="2558360" cy="34099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/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Blau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5AE1-F50E-D74C-BA07-BC224A369D15}" type="datetime1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65254A7-A8C5-5B3D-32B2-47D239771D5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48962EA7-92BB-96C2-2C4E-3C0A92EE88E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/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ED416A-C326-821E-3D6D-20F269D8C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200"/>
            <a:ext cx="116486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2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411163"/>
            <a:ext cx="5616575" cy="369332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347788"/>
            <a:ext cx="8280400" cy="3311525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1798" y="4767263"/>
            <a:ext cx="7552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2"/>
                </a:solidFill>
                <a:latin typeface="Source Sans 3" panose="020B0303030403020204" pitchFamily="34" charset="0"/>
              </a:defRPr>
            </a:lvl1pPr>
          </a:lstStyle>
          <a:p>
            <a:fld id="{A406C6F2-8BCE-7041-ADA8-D23620A91968}" type="datetime1">
              <a:rPr lang="de-DE" smtClean="0"/>
              <a:t>19.02.2025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3439" y="4767263"/>
            <a:ext cx="25583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2"/>
                </a:solidFill>
                <a:latin typeface="Source Sans 3" panose="020B0303030403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99" y="4767263"/>
            <a:ext cx="7552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2"/>
                </a:solidFill>
                <a:latin typeface="Source Sans 3" panose="020B0303030403020204" pitchFamily="34" charset="0"/>
              </a:defRPr>
            </a:lvl1pPr>
          </a:lstStyle>
          <a:p>
            <a:fld id="{8C043E37-E65C-9242-A631-D8A37265D48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547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62" r:id="rId3"/>
    <p:sldLayoutId id="2147483679" r:id="rId4"/>
    <p:sldLayoutId id="2147483680" r:id="rId5"/>
    <p:sldLayoutId id="2147483684" r:id="rId6"/>
    <p:sldLayoutId id="2147483682" r:id="rId7"/>
    <p:sldLayoutId id="2147483683" r:id="rId8"/>
    <p:sldLayoutId id="2147483694" r:id="rId9"/>
    <p:sldLayoutId id="2147483695" r:id="rId10"/>
    <p:sldLayoutId id="2147483686" r:id="rId11"/>
    <p:sldLayoutId id="2147483697" r:id="rId12"/>
    <p:sldLayoutId id="2147483696" r:id="rId13"/>
    <p:sldLayoutId id="2147483698" r:id="rId14"/>
    <p:sldLayoutId id="2147483685" r:id="rId15"/>
    <p:sldLayoutId id="2147483692" r:id="rId16"/>
    <p:sldLayoutId id="2147483699" r:id="rId17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Source Sans 3" panose="020B0303030403020204" pitchFamily="34" charset="0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Source Sans 3" panose="020B0303030403020204" pitchFamily="34" charset="0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Source Sans 3" panose="020B0303030403020204" pitchFamily="34" charset="0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Source Sans 3" panose="020B0303030403020204" pitchFamily="34" charset="0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Source Sans 3" panose="020B0303030403020204" pitchFamily="34" charset="0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Source Sans 3" panose="020B03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5488" userDrawn="1">
          <p15:clr>
            <a:srgbClr val="F26B43"/>
          </p15:clr>
        </p15:guide>
        <p15:guide id="3" pos="1950" userDrawn="1">
          <p15:clr>
            <a:srgbClr val="F26B43"/>
          </p15:clr>
        </p15:guide>
        <p15:guide id="4" pos="3810" userDrawn="1">
          <p15:clr>
            <a:srgbClr val="F26B43"/>
          </p15:clr>
        </p15:guide>
        <p15:guide id="5" pos="2041" userDrawn="1">
          <p15:clr>
            <a:srgbClr val="F26B43"/>
          </p15:clr>
        </p15:guide>
        <p15:guide id="6" pos="3719" userDrawn="1">
          <p15:clr>
            <a:srgbClr val="F26B43"/>
          </p15:clr>
        </p15:guide>
        <p15:guide id="7" pos="2835" userDrawn="1">
          <p15:clr>
            <a:srgbClr val="F26B43"/>
          </p15:clr>
        </p15:guide>
        <p15:guide id="8" pos="2925" userDrawn="1">
          <p15:clr>
            <a:srgbClr val="F26B43"/>
          </p15:clr>
        </p15:guide>
        <p15:guide id="9" orient="horz" pos="259" userDrawn="1">
          <p15:clr>
            <a:srgbClr val="F26B43"/>
          </p15:clr>
        </p15:guide>
        <p15:guide id="10" orient="horz" pos="667" userDrawn="1">
          <p15:clr>
            <a:srgbClr val="F26B43"/>
          </p15:clr>
        </p15:guide>
        <p15:guide id="11" orient="horz" pos="849" userDrawn="1">
          <p15:clr>
            <a:srgbClr val="F26B43"/>
          </p15:clr>
        </p15:guide>
        <p15:guide id="12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Blick von unten in eine Ballonhülle, im Vordergrund sind Gasbrenner und Flamme zu sehen." title="Titelbild der Präsentatio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1684" cy="5143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6BE19AE-43E2-B998-910F-9D9C041268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2000" y="410400"/>
            <a:ext cx="1382844" cy="522000"/>
          </a:xfrm>
          <a:prstGeom prst="rect">
            <a:avLst/>
          </a:prstGeom>
        </p:spPr>
      </p:pic>
      <p:sp>
        <p:nvSpPr>
          <p:cNvPr id="8" name="Rechteck 7" descr="Blauer Hintergrund" title="Grafisches Element"/>
          <p:cNvSpPr/>
          <p:nvPr/>
        </p:nvSpPr>
        <p:spPr>
          <a:xfrm>
            <a:off x="0" y="3570395"/>
            <a:ext cx="4176000" cy="1148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 descr="Muster-Präsentation, die für Schulungen im Ballonbetrieb angepasst werden kann" title="Muster-Präsentation">
            <a:extLst>
              <a:ext uri="{FF2B5EF4-FFF2-40B4-BE49-F238E27FC236}">
                <a16:creationId xmlns:a16="http://schemas.microsoft.com/office/drawing/2014/main" id="{C86BE27F-1547-1EE6-5E8C-D719BF4A0C28}"/>
              </a:ext>
            </a:extLst>
          </p:cNvPr>
          <p:cNvSpPr txBox="1"/>
          <p:nvPr/>
        </p:nvSpPr>
        <p:spPr>
          <a:xfrm>
            <a:off x="0" y="3557257"/>
            <a:ext cx="4176000" cy="1194512"/>
          </a:xfrm>
          <a:prstGeom prst="rect">
            <a:avLst/>
          </a:prstGeom>
          <a:noFill/>
        </p:spPr>
        <p:txBody>
          <a:bodyPr wrap="square" lIns="421200" tIns="180000" rIns="413998" bIns="180000" rtlCol="0" anchor="ctr" anchorCtr="0">
            <a:spAutoFit/>
          </a:bodyPr>
          <a:lstStyle/>
          <a:p>
            <a:pPr>
              <a:spcBef>
                <a:spcPts val="800"/>
              </a:spcBef>
            </a:pPr>
            <a:r>
              <a:rPr lang="de-DE" dirty="0">
                <a:solidFill>
                  <a:schemeClr val="bg2"/>
                </a:solidFill>
                <a:latin typeface="Source Sans 3" panose="020B0303030403020204" pitchFamily="34" charset="0"/>
                <a:ea typeface="Source Serif 4" panose="02040603050405020204" pitchFamily="18" charset="0"/>
              </a:rPr>
              <a:t>Muster-Präsentation, die für Schulungen im Ballonbetrieb angepasst werden kann.</a:t>
            </a:r>
          </a:p>
        </p:txBody>
      </p:sp>
      <p:sp>
        <p:nvSpPr>
          <p:cNvPr id="10" name="Rechteck 9" descr="Blauer Hintergrund" title="Grafisches Element"/>
          <p:cNvSpPr/>
          <p:nvPr/>
        </p:nvSpPr>
        <p:spPr>
          <a:xfrm>
            <a:off x="0" y="1566616"/>
            <a:ext cx="4176000" cy="2013217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 descr="Schulung:Rückholen und Verfolgen"/>
          <p:cNvSpPr txBox="1">
            <a:spLocks/>
          </p:cNvSpPr>
          <p:nvPr/>
        </p:nvSpPr>
        <p:spPr>
          <a:xfrm>
            <a:off x="432000" y="1898471"/>
            <a:ext cx="3480637" cy="152349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3300" dirty="0" smtClean="0">
                <a:solidFill>
                  <a:schemeClr val="bg1"/>
                </a:solidFill>
              </a:rPr>
              <a:t>Schulung:</a:t>
            </a:r>
            <a:br>
              <a:rPr lang="de-DE" sz="3300" dirty="0" smtClean="0">
                <a:solidFill>
                  <a:schemeClr val="bg1"/>
                </a:solidFill>
              </a:rPr>
            </a:br>
            <a:r>
              <a:rPr lang="de-DE" sz="3300" dirty="0" smtClean="0">
                <a:solidFill>
                  <a:schemeClr val="bg1"/>
                </a:solidFill>
              </a:rPr>
              <a:t>Rückholen und </a:t>
            </a:r>
            <a:br>
              <a:rPr lang="de-DE" sz="3300" dirty="0" smtClean="0">
                <a:solidFill>
                  <a:schemeClr val="bg1"/>
                </a:solidFill>
              </a:rPr>
            </a:br>
            <a:r>
              <a:rPr lang="de-DE" sz="3300" dirty="0" smtClean="0">
                <a:solidFill>
                  <a:schemeClr val="bg1"/>
                </a:solidFill>
              </a:rPr>
              <a:t>Verfolgen</a:t>
            </a:r>
            <a:endParaRPr lang="de-DE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1238017"/>
            <a:ext cx="4917096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Bei Ballonstarts mit Publikum und Veranstaltungen </a:t>
            </a:r>
            <a:br>
              <a:rPr lang="de-DE" sz="1500" dirty="0" smtClean="0">
                <a:latin typeface="Source Sans 3 SemiBold" panose="020B0303030403020204" pitchFamily="34" charset="0"/>
              </a:rPr>
            </a:br>
            <a:r>
              <a:rPr lang="de-DE" sz="1500" dirty="0" smtClean="0">
                <a:latin typeface="Source Sans 3 SemiBold" panose="020B0303030403020204" pitchFamily="34" charset="0"/>
              </a:rPr>
              <a:t>muss, soweit möglich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der Gefahrenbereich gekennzeichnet  bzw. in geeigneter Weise abgesperrt werden,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eine Person zur ständigen Beobachtung und Sicherung abgestellt werden.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/>
              <a:t> 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/>
              <a:t>Bei Veranstaltungen entstehen beim Aufrüsten aufgrund der Nähe der Ballone zueinander häufig sich überlappende Gefahrenbereiche um den Korb herum. Daher sind gute Absprachen mit benachbarten Teams und erhöhte Wachsamkeit wichtig.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endParaRPr lang="de-DE" sz="1500" dirty="0" smtClean="0"/>
          </a:p>
          <a:p>
            <a:pPr>
              <a:lnSpc>
                <a:spcPct val="100000"/>
              </a:lnSpc>
              <a:buClr>
                <a:srgbClr val="004994"/>
              </a:buClr>
            </a:pPr>
            <a:endParaRPr lang="de-DE" sz="1500" dirty="0" smtClean="0"/>
          </a:p>
          <a:p>
            <a:pPr>
              <a:lnSpc>
                <a:spcPct val="100000"/>
              </a:lnSpc>
              <a:buClr>
                <a:srgbClr val="004994"/>
              </a:buClr>
            </a:pPr>
            <a:endParaRPr lang="de-DE" sz="1500" dirty="0" smtClean="0"/>
          </a:p>
          <a:p>
            <a:pPr>
              <a:lnSpc>
                <a:spcPct val="100000"/>
              </a:lnSpc>
              <a:buClr>
                <a:srgbClr val="004994"/>
              </a:buClr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pic>
        <p:nvPicPr>
          <p:cNvPr id="7" name="Grafik 6" descr="Symbolische Darstellung des Gefahrenbereiches rund um den Ballonkorb und das Fahrzeu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06" y="393691"/>
            <a:ext cx="2778992" cy="3842990"/>
          </a:xfrm>
          <a:prstGeom prst="rect">
            <a:avLst/>
          </a:prstGeom>
        </p:spPr>
      </p:pic>
      <p:sp>
        <p:nvSpPr>
          <p:cNvPr id="8" name="Rechteck 7" descr="Grafsiches Element"/>
          <p:cNvSpPr/>
          <p:nvPr/>
        </p:nvSpPr>
        <p:spPr>
          <a:xfrm>
            <a:off x="5993106" y="478340"/>
            <a:ext cx="2770416" cy="3769989"/>
          </a:xfrm>
          <a:prstGeom prst="rect">
            <a:avLst/>
          </a:prstGeom>
          <a:noFill/>
          <a:ln w="12700">
            <a:solidFill>
              <a:srgbClr val="0049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3848990" cy="677108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Besonderheiten des Füllens </a:t>
            </a:r>
            <a:br>
              <a:rPr lang="de-DE" sz="2200" smtClean="0"/>
            </a:br>
            <a:r>
              <a:rPr lang="de-DE" sz="2200" smtClean="0"/>
              <a:t>bei Veranstaltungen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5290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6"/>
            <a:ext cx="5159436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An den Korb von vorne annähern.</a:t>
            </a:r>
            <a:endParaRPr lang="en-GB" sz="1500" dirty="0" smtClean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004994"/>
              </a:buClr>
            </a:pPr>
            <a:r>
              <a:rPr lang="de-DE" sz="1500" dirty="0" err="1" smtClean="0">
                <a:latin typeface="+mn-lt"/>
                <a:cs typeface="Arial" panose="020B0604020202020204" pitchFamily="34" charset="0"/>
              </a:rPr>
              <a:t>Topleine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 übergeben bzw. im Korb befestigen.</a:t>
            </a:r>
            <a:endParaRPr lang="en-GB" sz="1500" dirty="0" smtClean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Fahrzeug zur Straffung des Startseils</a:t>
            </a:r>
            <a:r>
              <a:rPr lang="en-GB" sz="15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zurücksetzen bzw. Korb nach vorne schieben, ggf. </a:t>
            </a:r>
            <a:r>
              <a:rPr lang="de-DE" sz="1500" dirty="0" err="1" smtClean="0">
                <a:latin typeface="+mn-lt"/>
                <a:cs typeface="Arial" panose="020B0604020202020204" pitchFamily="34" charset="0"/>
              </a:rPr>
              <a:t>Parachute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 einhaken.</a:t>
            </a:r>
            <a:endParaRPr lang="en-GB" sz="1500" dirty="0" smtClean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Ggf. Aufrüstflasche entgegennehmen.</a:t>
            </a:r>
            <a:endParaRPr lang="en-GB" sz="1500" dirty="0" smtClean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Auf Anweisungen des Piloten/der Pilotin achten.</a:t>
            </a:r>
            <a:endParaRPr lang="en-GB" sz="1500" dirty="0" smtClean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Einsteigen der Gäste überwachen.</a:t>
            </a:r>
            <a:endParaRPr lang="en-GB" sz="1500" dirty="0" smtClean="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Nach dem Heißfüllen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9789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6"/>
            <a:ext cx="5006474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Auf Anweisungen des Piloten achten.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Start erfolgt aus gespannter Startfessel. Startseil steht unter Spannung, Verletzungsgefahr innerhalb des Gefahrenbereichs beim Lösen des Seils.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Korb sofort loslassen, wenn der Ballon steigt – nicht festhalten!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Nach dem Start: Startseil vom Zugfahrzeug entfernen.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Start</a:t>
            </a:r>
            <a:endParaRPr lang="de-DE" sz="2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163" y="951474"/>
            <a:ext cx="307657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 descr="Blauer Hintergrund" title="Grafsiches Element"/>
          <p:cNvSpPr/>
          <p:nvPr/>
        </p:nvSpPr>
        <p:spPr>
          <a:xfrm>
            <a:off x="431800" y="3902984"/>
            <a:ext cx="4607713" cy="682223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799406"/>
            <a:ext cx="4966494" cy="2684912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Betriebsanleitung Transportanhänger</a:t>
            </a: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4994"/>
              </a:buClr>
            </a:pPr>
            <a:r>
              <a:rPr lang="de-DE" sz="1500" dirty="0" smtClean="0"/>
              <a:t>Verletzungsgefahren:</a:t>
            </a:r>
            <a:endParaRPr lang="en-GB" sz="1500" dirty="0" smtClean="0"/>
          </a:p>
          <a:p>
            <a:pPr lvl="1">
              <a:buClr>
                <a:srgbClr val="004994"/>
              </a:buClr>
            </a:pPr>
            <a:r>
              <a:rPr lang="de-DE" sz="1500" dirty="0" smtClean="0"/>
              <a:t>Anstoßen beim </a:t>
            </a:r>
            <a:r>
              <a:rPr lang="de-DE" sz="1500" dirty="0" err="1" smtClean="0"/>
              <a:t>Be</a:t>
            </a:r>
            <a:r>
              <a:rPr lang="de-DE" sz="1500" dirty="0" smtClean="0"/>
              <a:t>- und Entladen</a:t>
            </a:r>
          </a:p>
          <a:p>
            <a:pPr lvl="1">
              <a:buClr>
                <a:srgbClr val="004994"/>
              </a:buClr>
            </a:pPr>
            <a:r>
              <a:rPr lang="de-DE" sz="1500" dirty="0" smtClean="0"/>
              <a:t>Quetschen beim Deckel schließen</a:t>
            </a:r>
            <a:endParaRPr lang="en-GB" sz="1500" dirty="0" smtClean="0"/>
          </a:p>
          <a:p>
            <a:pPr lvl="1">
              <a:buClr>
                <a:srgbClr val="004994"/>
              </a:buClr>
            </a:pPr>
            <a:r>
              <a:rPr lang="de-DE" sz="1500" dirty="0" smtClean="0"/>
              <a:t>Einklemmen an Ausrüstung oder Anhängerteilen</a:t>
            </a:r>
            <a:endParaRPr lang="en-GB" sz="1500" dirty="0" smtClean="0"/>
          </a:p>
          <a:p>
            <a:pPr lvl="1">
              <a:buClr>
                <a:srgbClr val="004994"/>
              </a:buClr>
            </a:pPr>
            <a:r>
              <a:rPr lang="de-DE" sz="1500" dirty="0" smtClean="0"/>
              <a:t>Schnittverletzungen durch scharfe </a:t>
            </a:r>
            <a:br>
              <a:rPr lang="de-DE" sz="1500" dirty="0" smtClean="0"/>
            </a:br>
            <a:r>
              <a:rPr lang="de-DE" sz="1500" dirty="0" smtClean="0"/>
              <a:t>Kanten – Mängel melden!</a:t>
            </a:r>
            <a:endParaRPr lang="en-GB" sz="1500" dirty="0" smtClean="0"/>
          </a:p>
          <a:p>
            <a:pPr lvl="1">
              <a:buClr>
                <a:srgbClr val="004994"/>
              </a:buClr>
            </a:pPr>
            <a:r>
              <a:rPr lang="de-DE" sz="1500" dirty="0" smtClean="0"/>
              <a:t>Rückenverletzungen, Gelenkverletzungen, Kopfverletzungen bei Unachtsamkeit</a:t>
            </a:r>
            <a:endParaRPr lang="en-GB" sz="1500" dirty="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1008207" y="3986415"/>
            <a:ext cx="3819690" cy="515359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500" dirty="0"/>
              <a:t>Anweisungen und Kommandos beachten</a:t>
            </a:r>
            <a:r>
              <a:rPr lang="de-DE" sz="1500" dirty="0" smtClean="0"/>
              <a:t>!</a:t>
            </a:r>
            <a:r>
              <a:rPr lang="en-GB" sz="1500" dirty="0" smtClean="0"/>
              <a:t> </a:t>
            </a:r>
            <a:br>
              <a:rPr lang="en-GB" sz="1500" dirty="0" smtClean="0"/>
            </a:br>
            <a:r>
              <a:rPr lang="de-DE" sz="1500" dirty="0" smtClean="0"/>
              <a:t>Handschuhe </a:t>
            </a:r>
            <a:r>
              <a:rPr lang="de-DE" sz="1500" dirty="0"/>
              <a:t>und festes Schuhwerk </a:t>
            </a:r>
            <a:r>
              <a:rPr lang="de-DE" sz="1500" dirty="0" smtClean="0"/>
              <a:t>tragen</a:t>
            </a:r>
            <a:r>
              <a:rPr lang="de-DE" sz="1500" dirty="0"/>
              <a:t>! </a:t>
            </a:r>
            <a:endParaRPr lang="en-GB" sz="150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 smtClean="0"/>
              <a:t/>
            </a:r>
            <a:br>
              <a:rPr lang="de-DE" sz="1500" dirty="0" smtClean="0"/>
            </a:b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 marL="0" indent="0">
              <a:lnSpc>
                <a:spcPct val="100000"/>
              </a:lnSpc>
              <a:buNone/>
            </a:pPr>
            <a:endParaRPr lang="de-DE" sz="1500" dirty="0" smtClean="0"/>
          </a:p>
        </p:txBody>
      </p:sp>
      <p:sp>
        <p:nvSpPr>
          <p:cNvPr id="10" name="Pfeil nach rechts 9" descr="Pfeil rechts" title="Grafsiches Element"/>
          <p:cNvSpPr/>
          <p:nvPr/>
        </p:nvSpPr>
        <p:spPr>
          <a:xfrm>
            <a:off x="493015" y="4073656"/>
            <a:ext cx="312821" cy="274320"/>
          </a:xfrm>
          <a:prstGeom prst="rightArrow">
            <a:avLst/>
          </a:prstGeom>
          <a:noFill/>
          <a:ln w="12700">
            <a:solidFill>
              <a:srgbClr val="0049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Fahrzeuge und Anhänger </a:t>
            </a:r>
            <a:r>
              <a:rPr lang="de-DE" sz="2200" b="0" smtClean="0"/>
              <a:t>(Betrieb)</a:t>
            </a:r>
            <a:endParaRPr lang="de-DE" sz="2200" b="0" dirty="0"/>
          </a:p>
        </p:txBody>
      </p:sp>
      <p:pic>
        <p:nvPicPr>
          <p:cNvPr id="12" name="Grafik 11" descr="Fahrzeuggespann zum Transport von Ballonequipment und Fahrgäst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10" y="855987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6"/>
            <a:ext cx="7920630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Fahrbetrieb</a:t>
            </a:r>
            <a:endParaRPr 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Erforderliche Fahrerlaubnis (Gespann: siehe Grafik auf Folie „Erforderliche Fahrerlaubnisklassen“) muss vorhanden sein und mitgeführt werden.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Vorschriften bzgl. Alkohol, Medikamenten und Rauschmittel beachten!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Fahrzeugpapiere für Fahrzeug und Anhänger mitführen, an festem Platz im Fahrzeug aufbewahren.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Verbandkasten, Warnwesten (bei gewerblichen Fahrten für jeden Insassen des Fahrzeugs) und ggf. Warnleuchte mitführen, Aufbewahrungsort muss jedem Crewmitglied bekannt sein.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Transportsicherungen anbringen. 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endParaRPr lang="de-DE" sz="1600" dirty="0" smtClean="0"/>
          </a:p>
          <a:p>
            <a:pPr>
              <a:buClr>
                <a:srgbClr val="004994"/>
              </a:buClr>
            </a:pPr>
            <a:endParaRPr lang="de-DE" sz="16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Fahrzeuge und Anhänger </a:t>
            </a:r>
            <a:r>
              <a:rPr lang="de-DE" sz="2200" b="0" smtClean="0"/>
              <a:t>(Fortsetzung)</a:t>
            </a:r>
            <a:endParaRPr lang="de-DE" sz="2200" b="0" dirty="0"/>
          </a:p>
        </p:txBody>
      </p:sp>
    </p:spTree>
    <p:extLst>
      <p:ext uri="{BB962C8B-B14F-4D97-AF65-F5344CB8AC3E}">
        <p14:creationId xmlns:p14="http://schemas.microsoft.com/office/powerpoint/2010/main" val="38429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799" y="917686"/>
            <a:ext cx="5233355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Die Führerscheinklassen B und BE sowie der Führerschein bzw. die Schlüsselnummer B96 erlauben das Ziehen von Anhängern. Für die Fahrerlaubnis mit Anhänger ist dabei vor allem das zulässige Gesamtgewicht in den Fahrzeugpapieren entscheidend.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Die Eintragungen im Fahrzeugschein zu der Masse von gebremsten und ungebremsten Anhängern müssen ebenso berücksichtigt werden wie die </a:t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smtClean="0">
                <a:latin typeface="+mn-lt"/>
                <a:cs typeface="Arial" panose="020B0604020202020204" pitchFamily="34" charset="0"/>
              </a:rPr>
              <a:t>max. herstellerseitig </a:t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smtClean="0">
                <a:latin typeface="+mn-lt"/>
                <a:cs typeface="Arial" panose="020B0604020202020204" pitchFamily="34" charset="0"/>
              </a:rPr>
              <a:t>vorgegebene Stützlast der </a:t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smtClean="0">
                <a:latin typeface="+mn-lt"/>
                <a:cs typeface="Arial" panose="020B0604020202020204" pitchFamily="34" charset="0"/>
              </a:rPr>
              <a:t>Anhängerkupplung.</a:t>
            </a:r>
            <a:endParaRPr lang="de-DE" sz="1500" dirty="0"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70" y="543889"/>
            <a:ext cx="2524644" cy="3820679"/>
          </a:xfrm>
          <a:prstGeom prst="rect">
            <a:avLst/>
          </a:prstGeom>
        </p:spPr>
      </p:pic>
      <p:pic>
        <p:nvPicPr>
          <p:cNvPr id="6" name="Grafik 5" descr="Muster einer deutschen Fahrerlaubni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518" y="2877174"/>
            <a:ext cx="3027613" cy="1703164"/>
          </a:xfrm>
          <a:prstGeom prst="rect">
            <a:avLst/>
          </a:prstGeom>
        </p:spPr>
      </p:pic>
      <p:sp>
        <p:nvSpPr>
          <p:cNvPr id="7" name="Rechteck 6" descr="Rahmen Kasten" title="Grafisches Element"/>
          <p:cNvSpPr/>
          <p:nvPr/>
        </p:nvSpPr>
        <p:spPr>
          <a:xfrm>
            <a:off x="6027170" y="543889"/>
            <a:ext cx="2540234" cy="3769989"/>
          </a:xfrm>
          <a:prstGeom prst="rect">
            <a:avLst/>
          </a:prstGeom>
          <a:noFill/>
          <a:ln w="12700">
            <a:solidFill>
              <a:srgbClr val="0049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Erforderliche Fahrerlaubnisklassen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3144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865596"/>
            <a:ext cx="5159436" cy="1347929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Die Erste-Hilfe-Ausrüstung (Verbandkasten) muss im Ballonkorb und im Fahrzeug bereitgestellt werden.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Ablaufdatum beachten!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Alle müssen wissen, wo alles zu finden ist.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pic>
        <p:nvPicPr>
          <p:cNvPr id="10" name="Picture 2" descr="Brandschutzzeichen F001 Feuerlösch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900" y="2799836"/>
            <a:ext cx="1402824" cy="14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ttungszeichen E003 Erste Hilf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900" y="865596"/>
            <a:ext cx="1402824" cy="1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2917250"/>
            <a:ext cx="5159436" cy="1347929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4"/>
              </a:buClr>
            </a:pPr>
            <a:r>
              <a:rPr lang="de-DE" sz="1500" dirty="0">
                <a:latin typeface="+mn-lt"/>
                <a:cs typeface="Arial" panose="020B0604020202020204" pitchFamily="34" charset="0"/>
              </a:rPr>
              <a:t>Der Feuerlöscher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muss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funktionstüchtig und griffbereit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bereitgestellt werden</a:t>
            </a:r>
          </a:p>
          <a:p>
            <a:pPr>
              <a:buClr>
                <a:srgbClr val="004994"/>
              </a:buClr>
            </a:pPr>
            <a:r>
              <a:rPr lang="de-DE" sz="1500" dirty="0">
                <a:latin typeface="+mn-lt"/>
                <a:cs typeface="Arial" panose="020B0604020202020204" pitchFamily="34" charset="0"/>
              </a:rPr>
              <a:t>Nach dem Start wird er wieder sicher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verstaut.</a:t>
            </a:r>
          </a:p>
          <a:p>
            <a:pPr>
              <a:buClr>
                <a:srgbClr val="004994"/>
              </a:buClr>
            </a:pPr>
            <a:r>
              <a:rPr lang="de-DE" sz="1500" dirty="0">
                <a:latin typeface="+mn-lt"/>
                <a:cs typeface="Arial" panose="020B0604020202020204" pitchFamily="34" charset="0"/>
              </a:rPr>
              <a:t>Prüfdatum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beachten.</a:t>
            </a:r>
            <a:endParaRPr lang="de-DE" sz="15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Erste-Hilfe-Ausrüstung</a:t>
            </a:r>
            <a:endParaRPr lang="de-DE" sz="22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2461282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dirty="0"/>
              <a:t>Feuerlöscher</a:t>
            </a:r>
          </a:p>
        </p:txBody>
      </p:sp>
    </p:spTree>
    <p:extLst>
      <p:ext uri="{BB962C8B-B14F-4D97-AF65-F5344CB8AC3E}">
        <p14:creationId xmlns:p14="http://schemas.microsoft.com/office/powerpoint/2010/main" val="28630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824826"/>
            <a:ext cx="6481530" cy="1347929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Fahrer beachtet sämtliche Regeln der StVO!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Weitere Begleitfahrzeuge (häufig Begleiter der Gäste) vor Abfahrt </a:t>
            </a:r>
            <a:r>
              <a:rPr lang="de-DE" sz="1500" dirty="0" err="1" smtClean="0">
                <a:latin typeface="+mn-lt"/>
                <a:cs typeface="Arial" panose="020B0604020202020204" pitchFamily="34" charset="0"/>
              </a:rPr>
              <a:t>briefen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Stehenbleiben während der Fahrt nur, wenn ohne Behinderung oder Gefährdung des Straßenverkehrs möglich (Begleitfahrzeuge mit einplanen)</a:t>
            </a:r>
            <a:r>
              <a:rPr lang="de-DE" sz="1500" dirty="0" smtClean="0">
                <a:solidFill>
                  <a:srgbClr val="EE3AD4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de-DE" sz="1500" dirty="0" smtClean="0">
              <a:solidFill>
                <a:srgbClr val="EE3AD4"/>
              </a:solidFill>
            </a:endParaRPr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799" y="2764286"/>
            <a:ext cx="7525199" cy="1347929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Rückholer respektiert die einschlägigen Besitzrechte (Grundstückseigentum und Pacht).</a:t>
            </a:r>
          </a:p>
          <a:p>
            <a:pPr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Zufahrt auf das Landegelände nur in Absprache mit dem Piloten/der Pilotin.</a:t>
            </a:r>
          </a:p>
          <a:p>
            <a:pPr>
              <a:buClr>
                <a:srgbClr val="004994"/>
              </a:buClr>
            </a:pPr>
            <a:r>
              <a:rPr lang="de-DE" sz="1500" dirty="0" smtClean="0"/>
              <a:t>Weitere Begleitfahrzeuge fahren nicht auf das Landegelände und stehen ohne </a:t>
            </a:r>
            <a:br>
              <a:rPr lang="de-DE" sz="1500" dirty="0" smtClean="0"/>
            </a:br>
            <a:r>
              <a:rPr lang="de-DE" sz="1500" dirty="0" smtClean="0"/>
              <a:t>Andere zu behindern außerhalb.</a:t>
            </a:r>
            <a:endParaRPr lang="de-DE" sz="150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Verfolgerfahrt</a:t>
            </a:r>
            <a:endParaRPr lang="de-DE" sz="220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2356447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dirty="0"/>
              <a:t>Verhalten der Crew nach der Landung</a:t>
            </a:r>
          </a:p>
        </p:txBody>
      </p:sp>
    </p:spTree>
    <p:extLst>
      <p:ext uri="{BB962C8B-B14F-4D97-AF65-F5344CB8AC3E}">
        <p14:creationId xmlns:p14="http://schemas.microsoft.com/office/powerpoint/2010/main" val="29098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824826"/>
            <a:ext cx="6481530" cy="1347929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Mannschaft wird instruiert, wo abgerüstet werden soll und wer welche Aufgaben übernimmt. 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Der Korb wird in Landerichtung gebracht (Scoop nach unten).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Nach dem Ablegen </a:t>
            </a:r>
            <a:r>
              <a:rPr lang="de-DE" sz="1500" dirty="0" err="1" smtClean="0">
                <a:latin typeface="+mn-lt"/>
                <a:cs typeface="Arial" panose="020B0604020202020204" pitchFamily="34" charset="0"/>
              </a:rPr>
              <a:t>Parachut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 weit in Richtung Kronenring nach hinten ziehen.</a:t>
            </a: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2664322"/>
            <a:ext cx="6481530" cy="1347929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>
                <a:latin typeface="+mn-lt"/>
                <a:cs typeface="Arial" panose="020B0604020202020204" pitchFamily="34" charset="0"/>
              </a:rPr>
              <a:t>Alle Crewmitglieder und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Helfer/-innen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sind mit Handschuhen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ausgestattet.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>
                <a:latin typeface="+mn-lt"/>
                <a:cs typeface="Arial" panose="020B0604020202020204" pitchFamily="34" charset="0"/>
              </a:rPr>
              <a:t>Personen, die die Hülle aufhalten, tragen lange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Kleidung.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err="1" smtClean="0">
                <a:latin typeface="+mn-lt"/>
                <a:cs typeface="Arial" panose="020B0604020202020204" pitchFamily="34" charset="0"/>
              </a:rPr>
              <a:t>Rückholer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/-in am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Ventilator achtet darauf, dass keine Bänder von der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Kleidung oder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lange Haare durch den Propeller erfasst werden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können.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err="1">
                <a:cs typeface="Arial" panose="020B0604020202020204" pitchFamily="34" charset="0"/>
              </a:rPr>
              <a:t>Rückholer</a:t>
            </a:r>
            <a:r>
              <a:rPr lang="de-DE" sz="1500" dirty="0">
                <a:cs typeface="Arial" panose="020B0604020202020204" pitchFamily="34" charset="0"/>
              </a:rPr>
              <a:t>/-in </a:t>
            </a:r>
            <a:r>
              <a:rPr lang="de-DE" sz="1500" dirty="0" smtClean="0"/>
              <a:t>ist </a:t>
            </a:r>
            <a:r>
              <a:rPr lang="de-DE" sz="1500" dirty="0"/>
              <a:t>in die Bedienung des Ventilators </a:t>
            </a:r>
            <a:r>
              <a:rPr lang="de-DE" sz="1500" dirty="0" smtClean="0"/>
              <a:t>eingewiesen (</a:t>
            </a:r>
            <a:r>
              <a:rPr lang="de-DE" sz="1500" dirty="0"/>
              <a:t>OFF-Schalter) und nutzt den zur Verfügung stehenden Gehörschutz sowie die </a:t>
            </a:r>
            <a:r>
              <a:rPr lang="de-DE" sz="1500" dirty="0" smtClean="0"/>
              <a:t>Schutzbrille.</a:t>
            </a:r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Abrüsten</a:t>
            </a:r>
            <a:endParaRPr lang="de-DE" sz="22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2250659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dirty="0"/>
              <a:t>Schutzkleidung</a:t>
            </a:r>
          </a:p>
        </p:txBody>
      </p:sp>
    </p:spTree>
    <p:extLst>
      <p:ext uri="{BB962C8B-B14F-4D97-AF65-F5344CB8AC3E}">
        <p14:creationId xmlns:p14="http://schemas.microsoft.com/office/powerpoint/2010/main" val="2959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789355"/>
            <a:ext cx="6481530" cy="1347929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Aufbewahrungsort muss jedem Crewmitglied bekannt sein.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  <a:cs typeface="Arial" panose="020B0604020202020204" pitchFamily="34" charset="0"/>
              </a:rPr>
              <a:t>Erforderlich sind u. a.: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Fahrzeugpapiere (Kfz + Anhänger)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Zulassungsurkunde des Funkgerätes (Bodenfunkstelle)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mitzuführende Unterlagen des Ballonunternehmens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persönliche Dokumente wie Fahrerlaubnis, Personalausweis etc.</a:t>
            </a:r>
            <a:endParaRPr lang="de-DE" sz="15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5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500" dirty="0"/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3036068"/>
            <a:ext cx="7751206" cy="1347929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>
                <a:latin typeface="+mn-lt"/>
                <a:cs typeface="Arial" panose="020B0604020202020204" pitchFamily="34" charset="0"/>
              </a:rPr>
              <a:t>StVO §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23 (1 a): „Wer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ein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Fahrzeug führt,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darf ein elektronisches Gerät, das der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Kommunikation […] dient […],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nur benutzen, wenn hierfür das Gerät weder aufgenommen noch gehalten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wird […]“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Funkgerät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nur bedienen, wenn das Fahrzeug steht und der Motor abgestellt ist! </a:t>
            </a:r>
            <a:endParaRPr lang="de-DE" sz="1500" dirty="0" smtClean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Sanktionen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möglich mit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Bußgeld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: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mind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. 100,- EUR + 1 Punkt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oder bei 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Gefährdung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smtClean="0">
                <a:latin typeface="+mn-lt"/>
                <a:cs typeface="Arial" panose="020B0604020202020204" pitchFamily="34" charset="0"/>
              </a:rPr>
              <a:t>mind</a:t>
            </a:r>
            <a:r>
              <a:rPr lang="de-DE" sz="1500" dirty="0">
                <a:latin typeface="+mn-lt"/>
                <a:cs typeface="Arial" panose="020B0604020202020204" pitchFamily="34" charset="0"/>
              </a:rPr>
              <a:t>. 150,- EUR + 2 Punkte + 1 Monat 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Fahrverbot</a:t>
            </a:r>
            <a:endParaRPr lang="de-DE" sz="15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Dokumente</a:t>
            </a:r>
            <a:endParaRPr lang="de-DE" sz="22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266204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dirty="0" smtClean="0"/>
              <a:t>Funkgerät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4795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8280400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Voraussetzungen für die sichere Durchführung von Ballonfahrten</a:t>
            </a:r>
            <a:endParaRPr lang="de-DE" sz="2200" dirty="0"/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2000" y="918000"/>
            <a:ext cx="8338820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Pilot/Pilotin ordnet vor jedem Start und vor jeder Landung den Crewmitgliedern ihre Aufgaben klar zu, z. B. Verantwortungen für: </a:t>
            </a:r>
            <a:r>
              <a:rPr lang="de-DE" sz="1500" dirty="0" err="1" smtClean="0"/>
              <a:t>Topleine</a:t>
            </a:r>
            <a:r>
              <a:rPr lang="de-DE" sz="1500" dirty="0" smtClean="0"/>
              <a:t>, Hülle, Korb, Startfessel, Versetzspinne und Ventilator. 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Mindestens ein Crewmitglied muss über größere Erfahrung verfügen.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Crewmitglieder müssen dem Piloten/der Pilotin Beeinträchtigungen der Gesundheit, Müdigkeit, Einnahme von Medikamenten, Impfungen, erfolgte chirurgische Operationen oder Einnahme von psychoaktiven Substanzen anzeigen, da diese Einfluss auf die ordnungsgemäße Durchführung der Aufgabe haben.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Alkoholkonsum: </a:t>
            </a:r>
          </a:p>
          <a:p>
            <a:pPr lvl="1"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Kein Konsum innerhalb der letzten 8 Stunden vor der Ballonfahrt: Alkoholabbau im Körper muss vollständig abgeschlossen sein.</a:t>
            </a:r>
          </a:p>
          <a:p>
            <a:pPr lvl="1"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Blutalkoholspiegel unter 0,2 Promille: Leistungsfähigkeit und Konzentration des Crewmitglieds darf nicht beeinträchtigt sein.</a:t>
            </a:r>
          </a:p>
          <a:p>
            <a:pPr lvl="1"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Striktes Alkoholverbot während der Flugdienst- und Bereitschaftszeiten: Uneingeschränkte Einsatzbereitschaft und Sicherheit des gesamten Teams muss garantiert sein.</a:t>
            </a:r>
          </a:p>
        </p:txBody>
      </p:sp>
    </p:spTree>
    <p:extLst>
      <p:ext uri="{BB962C8B-B14F-4D97-AF65-F5344CB8AC3E}">
        <p14:creationId xmlns:p14="http://schemas.microsoft.com/office/powerpoint/2010/main" val="7749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865268"/>
            <a:ext cx="4868970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600" dirty="0" smtClean="0"/>
              <a:t>Ausgangssituation: Ballon ist gelandet, aber der Landeplatz eignet sich nicht zum Zusammenlegen.</a:t>
            </a:r>
          </a:p>
          <a:p>
            <a:pPr marL="0" indent="0">
              <a:spcBef>
                <a:spcPts val="0"/>
              </a:spcBef>
              <a:buClr>
                <a:srgbClr val="004994"/>
              </a:buClr>
              <a:buFont typeface="Arial" panose="020B0604020202020204" pitchFamily="34" charset="0"/>
              <a:buNone/>
            </a:pPr>
            <a:endParaRPr lang="de-DE" sz="1600" dirty="0" smtClean="0"/>
          </a:p>
          <a:p>
            <a:pPr marL="0" indent="0">
              <a:spcBef>
                <a:spcPts val="0"/>
              </a:spcBef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600" dirty="0" smtClean="0"/>
              <a:t>Gründe für Versetzen – trotz Sicherheitsgefahren: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Vermeiden von Flurschäden 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sauberes und trockenes Einpacken des Ballons 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Vermeiden von Schäden an der Hülle </a:t>
            </a:r>
          </a:p>
          <a:p>
            <a:pPr marL="0" indent="0">
              <a:spcBef>
                <a:spcPts val="0"/>
              </a:spcBef>
              <a:buClr>
                <a:srgbClr val="004994"/>
              </a:buClr>
              <a:buFont typeface="Arial" panose="020B0604020202020204" pitchFamily="34" charset="0"/>
              <a:buNone/>
            </a:pPr>
            <a:endParaRPr lang="de-DE" sz="1500" dirty="0" smtClean="0"/>
          </a:p>
          <a:p>
            <a:pPr marL="0" indent="0">
              <a:spcBef>
                <a:spcPts val="0"/>
              </a:spcBef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600" dirty="0" smtClean="0"/>
              <a:t>Sicherheitsgefahren: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Verletzungsgefahr der Helfenden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Gefahr des unkontrollierten Aufsteigens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Lebensgefahr durch Absturz</a:t>
            </a:r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Versetzen</a:t>
            </a:r>
            <a:endParaRPr lang="de-DE" sz="2200" b="0" dirty="0"/>
          </a:p>
        </p:txBody>
      </p:sp>
      <p:pic>
        <p:nvPicPr>
          <p:cNvPr id="5" name="Grafik 4" descr="Drei Personen führen einen Ballon an einer Gurtspinne"/>
          <p:cNvPicPr/>
          <p:nvPr/>
        </p:nvPicPr>
        <p:blipFill>
          <a:blip r:embed="rId3"/>
          <a:stretch>
            <a:fillRect/>
          </a:stretch>
        </p:blipFill>
        <p:spPr>
          <a:xfrm>
            <a:off x="5508555" y="865268"/>
            <a:ext cx="3203646" cy="18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6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descr="Blauer Hintergrund" title="Grafsiches Element"/>
          <p:cNvSpPr/>
          <p:nvPr/>
        </p:nvSpPr>
        <p:spPr>
          <a:xfrm>
            <a:off x="431801" y="865268"/>
            <a:ext cx="8280400" cy="3901995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Detaillierte Darstellung einer Versetzspinne mit allen Komponenten" title="Versetzspinn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9" y="865267"/>
            <a:ext cx="5508347" cy="4128831"/>
          </a:xfrm>
          <a:prstGeom prst="rect">
            <a:avLst/>
          </a:prstGeom>
        </p:spPr>
      </p:pic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574830" y="945782"/>
            <a:ext cx="5159436" cy="307924"/>
          </a:xfrm>
          <a:prstGeom prst="rect">
            <a:avLst/>
          </a:prstGeom>
        </p:spPr>
        <p:txBody>
          <a:bodyPr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Selbstgebaute Vertragespinne </a:t>
            </a:r>
            <a:r>
              <a:rPr lang="de-DE" sz="1500" smtClean="0">
                <a:solidFill>
                  <a:srgbClr val="004994"/>
                </a:solidFill>
                <a:latin typeface="+mn-lt"/>
              </a:rPr>
              <a:t>(Gesamtlänge ca. 10m)</a:t>
            </a:r>
            <a:endParaRPr lang="de-DE" sz="1500" dirty="0">
              <a:solidFill>
                <a:srgbClr val="004994"/>
              </a:solidFill>
            </a:endParaRP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1386788" y="1504198"/>
            <a:ext cx="1391249" cy="307924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Seil ca. 5m lang</a:t>
            </a:r>
            <a:endParaRPr lang="de-DE" sz="1500" dirty="0">
              <a:solidFill>
                <a:srgbClr val="004994"/>
              </a:solidFill>
            </a:endParaRP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615087" y="3541161"/>
            <a:ext cx="2202621" cy="307924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Befestigung am Korb bzw. Brennerrahmen mit Schnelltrennkupplung</a:t>
            </a:r>
            <a:endParaRPr lang="de-DE" sz="1500" dirty="0">
              <a:solidFill>
                <a:srgbClr val="004994"/>
              </a:solidFill>
            </a:endParaRP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3901234" y="1356796"/>
            <a:ext cx="4055765" cy="307924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Schlaufe mit 3-4</a:t>
            </a:r>
            <a:r>
              <a:rPr lang="de-DE" sz="1500" dirty="0">
                <a:solidFill>
                  <a:srgbClr val="004994"/>
                </a:solidFill>
              </a:rPr>
              <a:t> </a:t>
            </a:r>
            <a: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eingeknüpften Seilen</a:t>
            </a:r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7250171" y="2138908"/>
            <a:ext cx="1220968" cy="307924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3-4 Seile </a:t>
            </a:r>
            <a:b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</a:br>
            <a: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je ca. 5m lang</a:t>
            </a:r>
            <a:endParaRPr lang="de-DE" sz="1500" dirty="0">
              <a:solidFill>
                <a:srgbClr val="004994"/>
              </a:solidFill>
            </a:endParaRP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3489473" y="4257281"/>
            <a:ext cx="3860232" cy="307924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500" dirty="0" smtClean="0">
                <a:solidFill>
                  <a:srgbClr val="004994"/>
                </a:solidFill>
                <a:latin typeface="Source Sans 3 SemiBold" panose="020B0303030403020204" pitchFamily="34" charset="0"/>
              </a:rPr>
              <a:t>Am Ende der Seile je ein Stück Wasserschlauch oder wie hier Holzknebel</a:t>
            </a:r>
            <a:endParaRPr lang="de-DE" sz="1500" dirty="0">
              <a:solidFill>
                <a:srgbClr val="004994"/>
              </a:solidFill>
            </a:endParaRPr>
          </a:p>
        </p:txBody>
      </p:sp>
      <p:cxnSp>
        <p:nvCxnSpPr>
          <p:cNvPr id="16" name="Gerader Verbinder 15" descr="Grafsiches Element"/>
          <p:cNvCxnSpPr/>
          <p:nvPr/>
        </p:nvCxnSpPr>
        <p:spPr>
          <a:xfrm>
            <a:off x="2712017" y="1664719"/>
            <a:ext cx="295953" cy="1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 descr="Grafsiches Element"/>
          <p:cNvCxnSpPr/>
          <p:nvPr/>
        </p:nvCxnSpPr>
        <p:spPr>
          <a:xfrm>
            <a:off x="6692807" y="2235360"/>
            <a:ext cx="434664" cy="1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 descr="Grafsiches Element"/>
          <p:cNvCxnSpPr/>
          <p:nvPr/>
        </p:nvCxnSpPr>
        <p:spPr>
          <a:xfrm>
            <a:off x="4785743" y="1564257"/>
            <a:ext cx="0" cy="74863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 descr="Grafsiches Element"/>
          <p:cNvCxnSpPr/>
          <p:nvPr/>
        </p:nvCxnSpPr>
        <p:spPr>
          <a:xfrm>
            <a:off x="2363384" y="3666367"/>
            <a:ext cx="353114" cy="1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 descr="Grafsiches Element"/>
          <p:cNvCxnSpPr/>
          <p:nvPr/>
        </p:nvCxnSpPr>
        <p:spPr>
          <a:xfrm>
            <a:off x="4785743" y="3995697"/>
            <a:ext cx="0" cy="21798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Versetzspinne</a:t>
            </a:r>
            <a:endParaRPr lang="de-DE" sz="2200" b="0" dirty="0"/>
          </a:p>
        </p:txBody>
      </p:sp>
    </p:spTree>
    <p:extLst>
      <p:ext uri="{BB962C8B-B14F-4D97-AF65-F5344CB8AC3E}">
        <p14:creationId xmlns:p14="http://schemas.microsoft.com/office/powerpoint/2010/main" val="25239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824826"/>
            <a:ext cx="3933414" cy="1347929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Ballon abkühlen lassen.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Passagiere, die beim Vertragen helfen, </a:t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smtClean="0">
                <a:latin typeface="+mn-lt"/>
                <a:cs typeface="Arial" panose="020B0604020202020204" pitchFamily="34" charset="0"/>
              </a:rPr>
              <a:t>kontrolliert aussteigen lassen, </a:t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smtClean="0">
                <a:latin typeface="+mn-lt"/>
                <a:cs typeface="Arial" panose="020B0604020202020204" pitchFamily="34" charset="0"/>
              </a:rPr>
              <a:t>verbleibende Mitfahrerinnen und Mitfahrer in Landehaltung.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Versetzspinne am Quickrelease befestigen.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Mit kurzen Brennerstößen den Ballon </a:t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smtClean="0">
                <a:latin typeface="+mn-lt"/>
                <a:cs typeface="Arial" panose="020B0604020202020204" pitchFamily="34" charset="0"/>
              </a:rPr>
              <a:t>leicht in die Schwebe bringen.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Ballonkorb ausrichten – Scoop in </a:t>
            </a:r>
            <a:br>
              <a:rPr lang="de-DE" sz="1500" dirty="0" smtClean="0">
                <a:latin typeface="+mn-lt"/>
                <a:cs typeface="Arial" panose="020B0604020202020204" pitchFamily="34" charset="0"/>
              </a:rPr>
            </a:br>
            <a:r>
              <a:rPr lang="de-DE" sz="1500" dirty="0" err="1" smtClean="0">
                <a:latin typeface="+mn-lt"/>
                <a:cs typeface="Arial" panose="020B0604020202020204" pitchFamily="34" charset="0"/>
              </a:rPr>
              <a:t>Umlegerichtung</a:t>
            </a:r>
            <a:r>
              <a:rPr lang="de-DE" sz="1500" dirty="0" smtClean="0">
                <a:latin typeface="+mn-lt"/>
                <a:cs typeface="Arial" panose="020B0604020202020204" pitchFamily="34" charset="0"/>
              </a:rPr>
              <a:t> sofern möglich.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Versetzmannschaft einweisen ggf. Verfolger einteilen, um auf Verkehr zu achten und Verkehrsteilnehmende zu warnen.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>
                <a:latin typeface="+mn-lt"/>
                <a:cs typeface="Arial" panose="020B0604020202020204" pitchFamily="34" charset="0"/>
              </a:rPr>
              <a:t>Pilot/-in gibt als einzige/-r die Kommandos.</a:t>
            </a:r>
            <a:endParaRPr lang="de-DE" sz="1500" dirty="0"/>
          </a:p>
        </p:txBody>
      </p:sp>
      <p:sp>
        <p:nvSpPr>
          <p:cNvPr id="37" name="Rechteck 36" descr="Blauer Hintergrund" title="Grafsiches Element"/>
          <p:cNvSpPr/>
          <p:nvPr/>
        </p:nvSpPr>
        <p:spPr>
          <a:xfrm>
            <a:off x="6676846" y="879455"/>
            <a:ext cx="2225615" cy="3186462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6750768" y="1387511"/>
            <a:ext cx="2223891" cy="545354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500" b="1" dirty="0"/>
              <a:t>ACHTUNG: </a:t>
            </a:r>
            <a:endParaRPr lang="de-DE" sz="1500" b="1" dirty="0" smtClean="0"/>
          </a:p>
          <a:p>
            <a:pPr lvl="0">
              <a:spcBef>
                <a:spcPts val="0"/>
              </a:spcBef>
              <a:buClr>
                <a:srgbClr val="004994"/>
              </a:buClr>
            </a:pPr>
            <a:r>
              <a:rPr lang="de-DE" sz="1500" dirty="0">
                <a:cs typeface="Arial" panose="020B0604020202020204" pitchFamily="34" charset="0"/>
              </a:rPr>
              <a:t>Leinen sofort loslassen, wenn der Ballon höher steigt, </a:t>
            </a:r>
            <a:r>
              <a:rPr lang="de-DE" sz="1500" dirty="0" smtClean="0">
                <a:cs typeface="Arial" panose="020B0604020202020204" pitchFamily="34" charset="0"/>
              </a:rPr>
              <a:t>als die Versetz-leinen </a:t>
            </a:r>
            <a:r>
              <a:rPr lang="de-DE" sz="1500" dirty="0">
                <a:cs typeface="Arial" panose="020B0604020202020204" pitchFamily="34" charset="0"/>
              </a:rPr>
              <a:t>lang sind (10 m)! </a:t>
            </a:r>
            <a:endParaRPr lang="de-DE" sz="1500" dirty="0" smtClean="0"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Clr>
                <a:srgbClr val="004994"/>
              </a:buClr>
            </a:pPr>
            <a:r>
              <a:rPr lang="de-DE" sz="1500" dirty="0">
                <a:cs typeface="Arial" panose="020B0604020202020204" pitchFamily="34" charset="0"/>
              </a:rPr>
              <a:t>Stolpergefahr in unbefestigtem Gelände</a:t>
            </a:r>
            <a:r>
              <a:rPr lang="de-DE" sz="1500" dirty="0" smtClean="0">
                <a:cs typeface="Arial" panose="020B0604020202020204" pitchFamily="34" charset="0"/>
              </a:rPr>
              <a:t>!</a:t>
            </a:r>
          </a:p>
          <a:p>
            <a:pPr lvl="0">
              <a:spcBef>
                <a:spcPts val="0"/>
              </a:spcBef>
              <a:buClr>
                <a:srgbClr val="004994"/>
              </a:buClr>
            </a:pPr>
            <a:r>
              <a:rPr lang="de-DE" sz="1500" dirty="0">
                <a:cs typeface="Arial" panose="020B0604020202020204" pitchFamily="34" charset="0"/>
              </a:rPr>
              <a:t>Gleichmäßig und </a:t>
            </a:r>
            <a:r>
              <a:rPr lang="de-DE" sz="1500" dirty="0" smtClean="0">
                <a:cs typeface="Arial" panose="020B0604020202020204" pitchFamily="34" charset="0"/>
              </a:rPr>
              <a:t>kontrolliert</a:t>
            </a:r>
            <a:endParaRPr lang="de-DE" sz="1600" dirty="0" smtClean="0"/>
          </a:p>
        </p:txBody>
      </p:sp>
      <p:pic>
        <p:nvPicPr>
          <p:cNvPr id="39" name="Grafik 38" descr="Warnzeichen W001 Allgemeines Warnzeich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211" y="1057809"/>
            <a:ext cx="579072" cy="505926"/>
          </a:xfrm>
          <a:prstGeom prst="rect">
            <a:avLst/>
          </a:prstGeom>
        </p:spPr>
      </p:pic>
      <p:sp>
        <p:nvSpPr>
          <p:cNvPr id="40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Ballonkorb nach der Landung versetzen</a:t>
            </a:r>
            <a:endParaRPr lang="de-DE" sz="2200" dirty="0"/>
          </a:p>
        </p:txBody>
      </p:sp>
      <p:pic>
        <p:nvPicPr>
          <p:cNvPr id="41" name="Grafik 40" descr="Personen in und am Ballonkorb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20" y="879455"/>
            <a:ext cx="2114220" cy="16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2000" y="917686"/>
            <a:ext cx="4256684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Beim Betanken von Gaszylindern müssen folgende Voraussetzungen sichergestellt sein: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Schutzkleidung und Schutzhandschuhe werden getragen.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Alle optionalen Zündquellen sind außerhalb der Gefahrenzone.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Eine gut belüftete Fläche zur Ableitung des Gases beim Füllvorgang steht zur Verfügung.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Der Tankvorgang wird von unterwiesenen Personen durchgeführt.</a:t>
            </a:r>
            <a:endParaRPr lang="de-DE" sz="1600" dirty="0" smtClean="0"/>
          </a:p>
          <a:p>
            <a:pPr>
              <a:buClr>
                <a:srgbClr val="004994"/>
              </a:buClr>
            </a:pPr>
            <a:endParaRPr lang="de-DE" sz="16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Befüllen von Gaszylindern</a:t>
            </a:r>
            <a:endParaRPr lang="de-DE" sz="2200" b="0" dirty="0"/>
          </a:p>
        </p:txBody>
      </p:sp>
      <p:pic>
        <p:nvPicPr>
          <p:cNvPr id="5" name="Grafik 4" descr="Mit Gurt befestigter Gaszylinder im Ballonkorb mit geeigneter Verlegung des Flüssiggasanschluss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77" y="970102"/>
            <a:ext cx="3570005" cy="23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799" y="749717"/>
            <a:ext cx="5858341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Für ein korrektes Befüllen von Gaszylindern ist folgendes </a:t>
            </a:r>
            <a:br>
              <a:rPr lang="de-DE" sz="1500" dirty="0" smtClean="0">
                <a:latin typeface="Source Sans 3 SemiBold" panose="020B0303030403020204" pitchFamily="34" charset="0"/>
              </a:rPr>
            </a:br>
            <a:r>
              <a:rPr lang="de-DE" sz="1500" dirty="0" smtClean="0">
                <a:latin typeface="Source Sans 3 SemiBold" panose="020B0303030403020204" pitchFamily="34" charset="0"/>
              </a:rPr>
              <a:t>Verfahren zwingend in der genannten Reihenfolge einzuhalten: 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Tankschlauch am Flüssiggas-Entnahmeventil des Gaszylinders </a:t>
            </a:r>
            <a:br>
              <a:rPr lang="de-DE" sz="1500" dirty="0" smtClean="0"/>
            </a:br>
            <a:r>
              <a:rPr lang="de-DE" sz="1500" dirty="0" smtClean="0"/>
              <a:t>anschließen (Ableitung etwaiger statischer Aufladungen).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Peilventil öffnen (Wenn Flüssiggas austritt, ist die Flasche </a:t>
            </a:r>
            <a:br>
              <a:rPr lang="de-DE" sz="1500" dirty="0" smtClean="0"/>
            </a:br>
            <a:r>
              <a:rPr lang="de-DE" sz="1500" dirty="0" smtClean="0"/>
              <a:t>bereits voll, Tankvorgang nicht beginnen). 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Durchgang von Zapfpistole zum Flüssiggas-Entnahmeventil </a:t>
            </a:r>
            <a:br>
              <a:rPr lang="de-DE" sz="1500" dirty="0" smtClean="0"/>
            </a:br>
            <a:r>
              <a:rPr lang="de-DE" sz="1500" dirty="0" smtClean="0"/>
              <a:t>herstellen (3-Wege Ventil, optional).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Flüssiggas-Entnahmeventil öffnen.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Sobald Flüssigphase am Peilventil austritt, Flüssiggas-Entnahmeventil schließen.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Peilventil schließen.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Verbindung zwischen Zapfpistole und Flüssiggas-Entnahmeventil entleeren.</a:t>
            </a:r>
          </a:p>
          <a:p>
            <a:pPr marL="342900" indent="-342900">
              <a:spcBef>
                <a:spcPts val="0"/>
              </a:spcBef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Tankschlauch von Flasche entfernen.</a:t>
            </a:r>
            <a:endParaRPr lang="de-DE" sz="16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347097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Befüllen von Gaszylindern </a:t>
            </a:r>
            <a:r>
              <a:rPr lang="de-DE" sz="2200" b="0" smtClean="0"/>
              <a:t>(Fortsetzung I)</a:t>
            </a:r>
            <a:endParaRPr lang="de-DE" sz="2200" b="0" dirty="0"/>
          </a:p>
        </p:txBody>
      </p:sp>
      <p:pic>
        <p:nvPicPr>
          <p:cNvPr id="8" name="Grafik 7" descr="Flüssiggastankstelle zum Befüllen von Gaszylinder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35" y="807957"/>
            <a:ext cx="2515544" cy="1677030"/>
          </a:xfrm>
          <a:prstGeom prst="rect">
            <a:avLst/>
          </a:prstGeom>
        </p:spPr>
      </p:pic>
      <p:pic>
        <p:nvPicPr>
          <p:cNvPr id="9" name="Grafik 8" descr="Sicherheitskennzeichnung zum Brand- und Explosionsschutz an Flüssiggastankstell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11827"/>
          <a:stretch/>
        </p:blipFill>
        <p:spPr>
          <a:xfrm>
            <a:off x="6290141" y="2562651"/>
            <a:ext cx="2515544" cy="126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799" y="883674"/>
            <a:ext cx="8537475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Beim Betanken von Gaszylindern im Korb bzw. Anhänger gilt </a:t>
            </a:r>
            <a:r>
              <a:rPr lang="de-DE" sz="1500" b="1" dirty="0" smtClean="0">
                <a:latin typeface="Source Sans 3 Black" panose="020B0303030403020204" pitchFamily="34" charset="0"/>
              </a:rPr>
              <a:t>zusätzlich:</a:t>
            </a:r>
          </a:p>
          <a:p>
            <a:pPr>
              <a:buClr>
                <a:srgbClr val="004994"/>
              </a:buClr>
            </a:pPr>
            <a:r>
              <a:rPr lang="de-DE" sz="1500" dirty="0" smtClean="0"/>
              <a:t>Fluchtweg klären.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Ausreichend langen Tankschlauch verwenden.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Für bei Entlastung ausströmendes Flüssiggas auf eine gut belüftete Fläche muss ein 3-Wege-Ventil gaszylinderseitig mit Ableitungsanschluss vorhanden sein.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Ableitungsschlauch mit Anschluss an dem 3-Wege Ventil muss in ausreichender Länge vorhanden sein.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Ableitungsschlauch mit Anschluss an das Peilventil muss in ausreichender Länge vorhanden sein.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Das gesamte austretende Gas wird über die Ableitungsschläuche auf eine gut belüftete Fläche geleitet.</a:t>
            </a:r>
            <a:endParaRPr lang="de-DE" sz="15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46109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Befüllen von Gaszylindern </a:t>
            </a:r>
            <a:r>
              <a:rPr lang="de-DE" sz="2200" b="0" smtClean="0"/>
              <a:t>(Fortsetzung II)</a:t>
            </a:r>
            <a:endParaRPr lang="de-DE" sz="2200" b="0" dirty="0"/>
          </a:p>
        </p:txBody>
      </p:sp>
    </p:spTree>
    <p:extLst>
      <p:ext uri="{BB962C8B-B14F-4D97-AF65-F5344CB8AC3E}">
        <p14:creationId xmlns:p14="http://schemas.microsoft.com/office/powerpoint/2010/main" val="39980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59720" y="883674"/>
            <a:ext cx="7497280" cy="741280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Sollte es zu einem Vorfall gekommen sein: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Nur </a:t>
            </a:r>
            <a:r>
              <a:rPr lang="de-DE" sz="1500" dirty="0" smtClean="0"/>
              <a:t>der</a:t>
            </a:r>
            <a:r>
              <a:rPr lang="de-DE" sz="1500" b="1" dirty="0" smtClean="0">
                <a:latin typeface="Source Sans 3 Black" panose="020B0303030403020204" pitchFamily="34" charset="0"/>
              </a:rPr>
              <a:t> </a:t>
            </a:r>
            <a:r>
              <a:rPr lang="de-DE" sz="1500" dirty="0" smtClean="0">
                <a:latin typeface="Source Sans 3 SemiBold" panose="020B0303030403020204" pitchFamily="34" charset="0"/>
              </a:rPr>
              <a:t>Pilot</a:t>
            </a:r>
            <a:r>
              <a:rPr lang="de-DE" sz="1500" b="1" dirty="0" smtClean="0">
                <a:latin typeface="Source Sans 3 Black" panose="020B0303030403020204" pitchFamily="34" charset="0"/>
              </a:rPr>
              <a:t> </a:t>
            </a:r>
            <a:r>
              <a:rPr lang="de-DE" sz="1500" dirty="0" smtClean="0"/>
              <a:t>gibt der Polizei, der BFU, der Presse oder anderen gegenüber Auskunft!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/>
              <a:t>Ein Notfall- und Alarmplan (ERP) muss im Korb und im Verfolgerfahrzeug angebracht sein.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500" dirty="0" smtClean="0">
              <a:latin typeface="Source Sans 3 Black" panose="020B0303030403020204" pitchFamily="34" charset="0"/>
            </a:endParaRP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3043950"/>
            <a:ext cx="5642846" cy="1405238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Feuer am Boden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Flaschenventile sofort schließen.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Feuerlöscher betätigen.</a:t>
            </a:r>
          </a:p>
          <a:p>
            <a:pPr>
              <a:spcBef>
                <a:spcPts val="0"/>
              </a:spcBef>
              <a:buClr>
                <a:srgbClr val="004994"/>
              </a:buClr>
            </a:pPr>
            <a:r>
              <a:rPr lang="de-DE" sz="1500" dirty="0" smtClean="0"/>
              <a:t>Kann das Feuer nicht innerhalb von 20 Sekunden gelöscht werden, den Ballon umgehend verlassen und das Gelände aufgrund von Explosionsgefahr im Umkreis von 50 m zügig räumen.</a:t>
            </a:r>
            <a:endParaRPr lang="de-DE" sz="1600" dirty="0"/>
          </a:p>
        </p:txBody>
      </p:sp>
      <p:pic>
        <p:nvPicPr>
          <p:cNvPr id="6" name="Grafik 5" descr="Rettungszeichen E004 Notruftelefo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10" y="2074838"/>
            <a:ext cx="719566" cy="724106"/>
          </a:xfrm>
          <a:prstGeom prst="rect">
            <a:avLst/>
          </a:prstGeom>
        </p:spPr>
      </p:pic>
      <p:sp>
        <p:nvSpPr>
          <p:cNvPr id="7" name="Rechteck 6" descr="Grafsiches Element"/>
          <p:cNvSpPr/>
          <p:nvPr/>
        </p:nvSpPr>
        <p:spPr>
          <a:xfrm>
            <a:off x="452739" y="1981797"/>
            <a:ext cx="6085947" cy="907985"/>
          </a:xfrm>
          <a:prstGeom prst="rect">
            <a:avLst/>
          </a:prstGeom>
          <a:noFill/>
          <a:ln w="12700">
            <a:solidFill>
              <a:srgbClr val="0049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89" y="3071958"/>
            <a:ext cx="1184022" cy="169530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46109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Notfall / Unfall</a:t>
            </a:r>
            <a:endParaRPr lang="de-DE" sz="2200" b="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1415030" y="2116084"/>
            <a:ext cx="4572113" cy="677108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dirty="0" smtClean="0">
                <a:solidFill>
                  <a:schemeClr val="bg2"/>
                </a:solidFill>
              </a:rPr>
              <a:t>Rettungsleitstelle: 112</a:t>
            </a:r>
          </a:p>
          <a:p>
            <a:r>
              <a:rPr lang="de-DE" sz="2200" dirty="0" smtClean="0">
                <a:solidFill>
                  <a:schemeClr val="bg2"/>
                </a:solidFill>
              </a:rPr>
              <a:t>Notruf über Funk Frequenz: 121,500</a:t>
            </a:r>
            <a:endParaRPr lang="de-DE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2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 descr="Hintergrund blau" title="Grafisches Element"/>
          <p:cNvSpPr/>
          <p:nvPr/>
        </p:nvSpPr>
        <p:spPr>
          <a:xfrm>
            <a:off x="0" y="2467524"/>
            <a:ext cx="3557706" cy="616494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 descr="Hintergrund blau" title="Grafisches Element"/>
          <p:cNvSpPr/>
          <p:nvPr/>
        </p:nvSpPr>
        <p:spPr>
          <a:xfrm>
            <a:off x="0" y="1737540"/>
            <a:ext cx="2727830" cy="616494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0" y="4327066"/>
            <a:ext cx="3755151" cy="578959"/>
          </a:xfrm>
          <a:prstGeom prst="rect">
            <a:avLst/>
          </a:prstGeom>
          <a:noFill/>
        </p:spPr>
        <p:txBody>
          <a:bodyPr vert="horz" wrap="none" lIns="413998" tIns="180000" rIns="413998" bIns="180000" rtlCol="0" anchor="ctr" anchorCtr="0">
            <a:spAutoFit/>
          </a:bodyPr>
          <a:lstStyle/>
          <a:p>
            <a:r>
              <a:rPr lang="de-DE" sz="1400" dirty="0"/>
              <a:t>Fotos: Ingo Lorenz (Lorenz Ballooning) 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399569" y="1606690"/>
            <a:ext cx="3327187" cy="1477328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de-DE" smtClean="0">
                <a:solidFill>
                  <a:schemeClr val="bg1"/>
                </a:solidFill>
              </a:rPr>
              <a:t>Vielen Dank für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Ihre Aufmerksamkeit.</a:t>
            </a:r>
            <a:endParaRPr lang="de-DE" b="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6BE19AE-43E2-B998-910F-9D9C0412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000" y="410400"/>
            <a:ext cx="138284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1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6"/>
            <a:ext cx="4632569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Grundsätzlich am Masseschwerpunkt des Zugfahrzeugs fesseln (in der Regel vorne).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Wenn möglich an zwei Punkten fesseln.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Liegt der Korb, sofort die Startfessel installieren.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Startfessel am Korb (Schnelltrennkupplung) und am Fahrzeug befestigen. Karabiner schließen!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Fahrzeug zurücksetzen (ggf. mit Einweiser) und Fesselseil straffen. Gang einlegen und Handbremse betätigen.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Wenn sich der Korb aufgerichtet hat, nochmals zurücksetzen und das Seil erneut straffen. Gang einlegen und Handbremse betätigen.</a:t>
            </a:r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8280400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Startfessel</a:t>
            </a:r>
            <a:endParaRPr lang="de-DE" sz="2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749718"/>
            <a:ext cx="3647831" cy="146635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37" y="2257246"/>
            <a:ext cx="1394566" cy="19492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51" y="2320126"/>
            <a:ext cx="1926688" cy="18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6"/>
            <a:ext cx="4874208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err="1" smtClean="0"/>
              <a:t>Topleine</a:t>
            </a:r>
            <a:r>
              <a:rPr lang="de-DE" sz="1500" dirty="0" smtClean="0"/>
              <a:t> am Ende greifen und locker halten. Handschuhe tragen.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Keine Schlaufen bilden! 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Nur wenn Wind Hülle ins Pendeln bringt oder das Füllen beginnt, Leine leicht auf Spannung halten.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Nach Abschluss des </a:t>
            </a:r>
            <a:r>
              <a:rPr lang="de-DE" sz="1500" dirty="0" err="1" smtClean="0"/>
              <a:t>Klettens</a:t>
            </a:r>
            <a:r>
              <a:rPr lang="de-DE" sz="1500" dirty="0" smtClean="0"/>
              <a:t> des </a:t>
            </a:r>
            <a:r>
              <a:rPr lang="de-DE" sz="1500" dirty="0" err="1" smtClean="0"/>
              <a:t>Parachuts</a:t>
            </a:r>
            <a:r>
              <a:rPr lang="de-DE" sz="1500" dirty="0" smtClean="0"/>
              <a:t> Sichtkontakt mit Pilot/Pilotin suchen, Okay signalisieren.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Beim Heißfüllen langsam nachgeben, damit die Hülle sich weiter entfalten und aufrichten kann. 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Nicht plötzlich loslassen. Vor dem oberen Totpunkt die Aufwärtsbewegung der Hülle bremsen.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Wenn Hülle steht, erst auf Anweisung des Piloten/der Pilotin mit der </a:t>
            </a:r>
            <a:r>
              <a:rPr lang="de-DE" sz="1500" dirty="0" err="1" smtClean="0"/>
              <a:t>Topleine</a:t>
            </a:r>
            <a:r>
              <a:rPr lang="de-DE" sz="1500" dirty="0" smtClean="0"/>
              <a:t> langsam zum Korb gehen und die Leine befestigen.</a:t>
            </a:r>
            <a:endParaRPr lang="de-DE" sz="15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8280400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Topleine</a:t>
            </a:r>
            <a:endParaRPr lang="de-DE" sz="2200" dirty="0"/>
          </a:p>
        </p:txBody>
      </p:sp>
      <p:pic>
        <p:nvPicPr>
          <p:cNvPr id="6" name="Grafik 5" descr="Person auf dem Weg zu einer Ballonhülle, die halb gefüllt auf einer Wiese lieg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87" y="917686"/>
            <a:ext cx="3189721" cy="2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5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descr="Blauer Hintergrund" title="Grafisches Element"/>
          <p:cNvSpPr/>
          <p:nvPr/>
        </p:nvSpPr>
        <p:spPr>
          <a:xfrm>
            <a:off x="379828" y="1913206"/>
            <a:ext cx="5148611" cy="689317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6"/>
            <a:ext cx="4787314" cy="904080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Handzeichen vereinbaren.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Ventilator an der linken oder rechten hinteren Ecke des Korbes positionieren und sicher aufstellen.</a:t>
            </a:r>
            <a:br>
              <a:rPr lang="de-DE" sz="1500" dirty="0" smtClean="0"/>
            </a:b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2842474"/>
            <a:ext cx="4787314" cy="904080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/>
              <a:t>Loses Gras (</a:t>
            </a:r>
            <a:r>
              <a:rPr lang="de-DE" sz="1500" dirty="0" err="1"/>
              <a:t>Mähgut</a:t>
            </a:r>
            <a:r>
              <a:rPr lang="de-DE" sz="1500" dirty="0"/>
              <a:t>) vorher aus dem Ansaugbereich entfernen.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/>
              <a:t>Gefahrenbereich während der Kaltfüllung stets unter Beobachtung und Kontrolle behalten.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/>
              <a:t>Auf Anweisung des Piloten/der Pilotin den Ventilator abschalten und aus dem Gefahrenbereich fahren.</a:t>
            </a:r>
            <a:r>
              <a:rPr lang="de-DE" sz="1500" dirty="0" smtClean="0"/>
              <a:t/>
            </a:r>
            <a:br>
              <a:rPr lang="de-DE" sz="1500" dirty="0" smtClean="0"/>
            </a:b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1090081" y="2031939"/>
            <a:ext cx="4438358" cy="545354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500" b="1" dirty="0"/>
              <a:t>ACHTUNG: </a:t>
            </a:r>
            <a:r>
              <a:rPr lang="de-DE" sz="1500" dirty="0"/>
              <a:t>Untergrund auf lose Steine usw. prüfen.</a:t>
            </a:r>
            <a:br>
              <a:rPr lang="de-DE" sz="1500" dirty="0"/>
            </a:br>
            <a:r>
              <a:rPr lang="de-DE" sz="1500" dirty="0"/>
              <a:t>Hohes Gras darf nicht in den Schutzkäfig ragen.</a:t>
            </a:r>
            <a:r>
              <a:rPr lang="de-DE" sz="1500" dirty="0" smtClean="0"/>
              <a:t/>
            </a:r>
            <a:br>
              <a:rPr lang="de-DE" sz="1500" dirty="0" smtClean="0"/>
            </a:b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pic>
        <p:nvPicPr>
          <p:cNvPr id="12" name="Grafik 11" descr="Warnzeichen W001 Allgemeines Warnzeich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19" y="1979131"/>
            <a:ext cx="579072" cy="50592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21" y="1391985"/>
            <a:ext cx="2192319" cy="3009019"/>
          </a:xfrm>
          <a:prstGeom prst="rect">
            <a:avLst/>
          </a:prstGeom>
        </p:spPr>
      </p:pic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6260881" y="900507"/>
            <a:ext cx="2626853" cy="430938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4994"/>
              </a:buClr>
              <a:buNone/>
            </a:pPr>
            <a:r>
              <a:rPr lang="de-DE" sz="1500" dirty="0">
                <a:solidFill>
                  <a:srgbClr val="004994"/>
                </a:solidFill>
                <a:latin typeface="Source Sans 3 Medium" panose="020B0303030403020204" pitchFamily="34" charset="0"/>
              </a:rPr>
              <a:t>Schnellstmögliches und </a:t>
            </a:r>
            <a:r>
              <a:rPr lang="de-DE" sz="1500" dirty="0" smtClean="0">
                <a:solidFill>
                  <a:srgbClr val="004994"/>
                </a:solidFill>
                <a:latin typeface="Source Sans 3 Medium" panose="020B0303030403020204" pitchFamily="34" charset="0"/>
              </a:rPr>
              <a:t>pralles </a:t>
            </a:r>
            <a:r>
              <a:rPr lang="de-DE" sz="1500" dirty="0">
                <a:solidFill>
                  <a:srgbClr val="004994"/>
                </a:solidFill>
                <a:latin typeface="Source Sans 3 Medium" panose="020B0303030403020204" pitchFamily="34" charset="0"/>
              </a:rPr>
              <a:t>Kaltfüllen der Ballonhülle</a:t>
            </a:r>
            <a:r>
              <a:rPr lang="de-DE" sz="1500" dirty="0" smtClean="0"/>
              <a:t/>
            </a:r>
            <a:br>
              <a:rPr lang="de-DE" sz="1500" dirty="0" smtClean="0"/>
            </a:b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8280400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Ventilator / Aufrüstgebläse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42811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Motor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920" y="918000"/>
            <a:ext cx="4157539" cy="3421338"/>
          </a:xfrm>
          <a:prstGeom prst="rect">
            <a:avLst/>
          </a:prstGeom>
        </p:spPr>
      </p:pic>
      <p:sp>
        <p:nvSpPr>
          <p:cNvPr id="11" name="Rechteck 10" descr="Blauer Hintergrund" title="Grafisches Element"/>
          <p:cNvSpPr/>
          <p:nvPr/>
        </p:nvSpPr>
        <p:spPr>
          <a:xfrm>
            <a:off x="4906909" y="2292259"/>
            <a:ext cx="1228507" cy="271829"/>
          </a:xfrm>
          <a:prstGeom prst="rect">
            <a:avLst/>
          </a:prstGeom>
          <a:solidFill>
            <a:srgbClr val="00499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 descr="Blauer Hintergrund" title="Grafisches Element"/>
          <p:cNvSpPr/>
          <p:nvPr/>
        </p:nvSpPr>
        <p:spPr>
          <a:xfrm>
            <a:off x="5729115" y="3345231"/>
            <a:ext cx="1162272" cy="271829"/>
          </a:xfrm>
          <a:prstGeom prst="rect">
            <a:avLst/>
          </a:prstGeom>
          <a:solidFill>
            <a:srgbClr val="00499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8000"/>
            <a:ext cx="3867974" cy="1498203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Starten des Motors</a:t>
            </a:r>
          </a:p>
          <a:p>
            <a:pPr marL="342900" indent="-342900">
              <a:lnSpc>
                <a:spcPct val="100000"/>
              </a:lnSpc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Den Benzinhahn öffnen (auf EIN stellen).</a:t>
            </a:r>
          </a:p>
          <a:p>
            <a:pPr marL="342900" indent="-342900">
              <a:lnSpc>
                <a:spcPct val="100000"/>
              </a:lnSpc>
              <a:buClr>
                <a:srgbClr val="004994"/>
              </a:buClr>
              <a:buFont typeface="+mj-lt"/>
              <a:buAutoNum type="arabicPeriod"/>
            </a:pPr>
            <a:r>
              <a:rPr lang="de-DE" sz="1500" dirty="0" smtClean="0"/>
              <a:t>Zum Starten des Motors in kaltem Zustand Choke-Hebel oder Choke-Stange (Typen mit entsprechender Ausstattung) auf CLOSED (Geschlossen) stellen.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/>
              <a:t> </a:t>
            </a:r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cxnSp>
        <p:nvCxnSpPr>
          <p:cNvPr id="18" name="Gerader Verbinder 17" descr="Grafisches Element"/>
          <p:cNvCxnSpPr/>
          <p:nvPr/>
        </p:nvCxnSpPr>
        <p:spPr>
          <a:xfrm flipH="1" flipV="1">
            <a:off x="6139943" y="2569746"/>
            <a:ext cx="90744" cy="1936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5" descr="Choke-Hebel" title="Grafisches Element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911436" y="2301811"/>
            <a:ext cx="1228507" cy="271829"/>
          </a:xfrm>
          <a:prstGeom prst="rect">
            <a:avLst/>
          </a:prstGeom>
          <a:noFill/>
          <a:ln w="12700">
            <a:noFill/>
          </a:ln>
        </p:spPr>
        <p:txBody>
          <a:bodyPr vert="horz" lIns="72000" tIns="0" rIns="72000" bIns="0" rtlCol="0" anchor="ctr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b="1" dirty="0" smtClean="0">
                <a:solidFill>
                  <a:schemeClr val="bg1"/>
                </a:solidFill>
                <a:latin typeface="Source Sans 3 SemiBold" panose="020B0303030403020204" pitchFamily="34" charset="0"/>
              </a:rPr>
              <a:t>Choke-Hebel</a:t>
            </a:r>
            <a:endParaRPr lang="de-DE" sz="1500" b="1" dirty="0">
              <a:latin typeface="Source Sans 3 SemiBold" panose="020B0303030403020204" pitchFamily="34" charset="0"/>
            </a:endParaRPr>
          </a:p>
        </p:txBody>
      </p:sp>
      <p:cxnSp>
        <p:nvCxnSpPr>
          <p:cNvPr id="20" name="Gerader Verbinder 19" descr="Grafsiches Element"/>
          <p:cNvCxnSpPr/>
          <p:nvPr/>
        </p:nvCxnSpPr>
        <p:spPr>
          <a:xfrm flipH="1" flipV="1">
            <a:off x="6844940" y="2027682"/>
            <a:ext cx="145206" cy="3246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 descr="Grafsiches Element"/>
          <p:cNvCxnSpPr/>
          <p:nvPr/>
        </p:nvCxnSpPr>
        <p:spPr>
          <a:xfrm flipH="1" flipV="1">
            <a:off x="6476960" y="2928963"/>
            <a:ext cx="4864" cy="421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5" descr="Benzinhahn" title="Grafisches Element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5696744" y="3343282"/>
            <a:ext cx="1228507" cy="271829"/>
          </a:xfrm>
          <a:prstGeom prst="rect">
            <a:avLst/>
          </a:prstGeom>
          <a:noFill/>
          <a:ln w="12700">
            <a:noFill/>
          </a:ln>
        </p:spPr>
        <p:txBody>
          <a:bodyPr vert="horz" lIns="72000" tIns="0" rIns="72000" bIns="0" rtlCol="0" anchor="ctr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b="1" dirty="0" smtClean="0">
                <a:solidFill>
                  <a:schemeClr val="bg1"/>
                </a:solidFill>
                <a:latin typeface="Source Sans 3 SemiBold" panose="020B0303030403020204" pitchFamily="34" charset="0"/>
              </a:rPr>
              <a:t>Benzinhahn</a:t>
            </a:r>
            <a:endParaRPr lang="de-DE" sz="1500" b="1" dirty="0">
              <a:latin typeface="Source Sans 3 SemiBold" panose="020B0303030403020204" pitchFamily="34" charset="0"/>
            </a:endParaRPr>
          </a:p>
        </p:txBody>
      </p:sp>
      <p:pic>
        <p:nvPicPr>
          <p:cNvPr id="23" name="Grafik 22" descr="ON/OFF-Schalter des Motors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68" y="2783216"/>
            <a:ext cx="2097516" cy="15561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4" name="Gerader Verbinder 23" descr="Grafsiches Element"/>
          <p:cNvCxnSpPr/>
          <p:nvPr/>
        </p:nvCxnSpPr>
        <p:spPr>
          <a:xfrm>
            <a:off x="2130264" y="3614039"/>
            <a:ext cx="353114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3535082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Bedienelemente</a:t>
            </a:r>
            <a:endParaRPr lang="de-DE" sz="2200" dirty="0"/>
          </a:p>
        </p:txBody>
      </p:sp>
      <p:sp>
        <p:nvSpPr>
          <p:cNvPr id="26" name="Rechteck 25" descr="Blauer Hintergrund" title="Grafisches Element"/>
          <p:cNvSpPr/>
          <p:nvPr/>
        </p:nvSpPr>
        <p:spPr>
          <a:xfrm>
            <a:off x="2483378" y="3476857"/>
            <a:ext cx="1563501" cy="271829"/>
          </a:xfrm>
          <a:prstGeom prst="rect">
            <a:avLst/>
          </a:prstGeom>
          <a:solidFill>
            <a:srgbClr val="00499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Inhaltsplatzhalter 5" descr="ON/OFF-Schalter" title="Grafisches Element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2468404" y="3499554"/>
            <a:ext cx="1563501" cy="271829"/>
          </a:xfrm>
          <a:prstGeom prst="rect">
            <a:avLst/>
          </a:prstGeom>
          <a:noFill/>
          <a:ln w="12700">
            <a:noFill/>
          </a:ln>
        </p:spPr>
        <p:txBody>
          <a:bodyPr vert="horz" lIns="72000" tIns="0" rIns="72000" bIns="0" rtlCol="0" anchor="ctr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b="1" dirty="0" smtClean="0">
                <a:solidFill>
                  <a:schemeClr val="bg1"/>
                </a:solidFill>
                <a:latin typeface="Source Sans 3 SemiBold" panose="020B0303030403020204" pitchFamily="34" charset="0"/>
              </a:rPr>
              <a:t>ON/OFF-Schalter</a:t>
            </a:r>
            <a:endParaRPr lang="de-DE" sz="1500" b="1" dirty="0">
              <a:latin typeface="Source Sans 3 SemiBold" panose="020B0303030403020204" pitchFamily="34" charset="0"/>
            </a:endParaRPr>
          </a:p>
        </p:txBody>
      </p:sp>
      <p:sp>
        <p:nvSpPr>
          <p:cNvPr id="28" name="Rechteck 27" descr="Blauer Hintergrund" title="Grafisches Element"/>
          <p:cNvSpPr/>
          <p:nvPr/>
        </p:nvSpPr>
        <p:spPr>
          <a:xfrm>
            <a:off x="5894438" y="1767119"/>
            <a:ext cx="957263" cy="271829"/>
          </a:xfrm>
          <a:prstGeom prst="rect">
            <a:avLst/>
          </a:prstGeom>
          <a:solidFill>
            <a:srgbClr val="00499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Inhaltsplatzhalter 5" descr="Gashebel" title="Grafisches Element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5893321" y="1776356"/>
            <a:ext cx="945975" cy="271829"/>
          </a:xfrm>
          <a:prstGeom prst="rect">
            <a:avLst/>
          </a:prstGeom>
          <a:noFill/>
          <a:ln w="12700">
            <a:noFill/>
          </a:ln>
        </p:spPr>
        <p:txBody>
          <a:bodyPr vert="horz" lIns="72000" tIns="0" rIns="72000" bIns="0" rtlCol="0" anchor="ctr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b="1" dirty="0" smtClean="0">
                <a:solidFill>
                  <a:schemeClr val="bg1"/>
                </a:solidFill>
                <a:latin typeface="Source Sans 3 SemiBold" panose="020B0303030403020204" pitchFamily="34" charset="0"/>
              </a:rPr>
              <a:t>Gashebel</a:t>
            </a:r>
            <a:endParaRPr lang="de-DE" sz="1500" b="1" dirty="0">
              <a:latin typeface="Source Sans 3 SemiBold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799" y="917685"/>
            <a:ext cx="5309669" cy="2465595"/>
          </a:xfrm>
          <a:prstGeom prst="rect">
            <a:avLst/>
          </a:prstGeom>
        </p:spPr>
        <p:txBody>
          <a:bodyPr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500" smtClean="0">
                <a:latin typeface="Source Sans 3 SemiBold" panose="020B0303030403020204" pitchFamily="34" charset="0"/>
              </a:rPr>
              <a:t>Kontrolle, ob…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smtClean="0"/>
              <a:t>… Schutzgitter und Propeller frei von Beschädigungen und losen Teilen sind. Wenn nicht, Mängel an den Piloten melden!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smtClean="0"/>
              <a:t>… ob Reifendruck in Ordnung ist. Dieser bestimmt den vertikalen Abstrahlwinkel des Luftstroms und stellt die Standfestigkeit des Ventilators im Betrieb sicher.	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smtClean="0"/>
              <a:t>… ob Tank ausreichend mit Kraftstoff gefüllt ist. </a:t>
            </a:r>
            <a:br>
              <a:rPr lang="de-DE" sz="1500" smtClean="0"/>
            </a:br>
            <a:r>
              <a:rPr lang="de-DE" sz="1500" smtClean="0"/>
              <a:t>Wenn nicht, außerhalb des Einsatzbereichs und nur </a:t>
            </a:r>
            <a:br>
              <a:rPr lang="de-DE" sz="1500" smtClean="0"/>
            </a:br>
            <a:r>
              <a:rPr lang="de-DE" sz="1500" smtClean="0"/>
              <a:t>in kaltem Zustand betanken. </a:t>
            </a:r>
          </a:p>
          <a:p>
            <a:pPr>
              <a:lnSpc>
                <a:spcPct val="100000"/>
              </a:lnSpc>
            </a:pPr>
            <a:endParaRPr lang="de-DE" sz="150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smtClean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dirty="0"/>
          </a:p>
        </p:txBody>
      </p:sp>
      <p:sp>
        <p:nvSpPr>
          <p:cNvPr id="32" name="Rechteck 31" descr="Blauer Hintergrund" title="Grafisches Element"/>
          <p:cNvSpPr/>
          <p:nvPr/>
        </p:nvSpPr>
        <p:spPr>
          <a:xfrm>
            <a:off x="379828" y="3361067"/>
            <a:ext cx="5148611" cy="464975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817215" y="3479800"/>
            <a:ext cx="4050417" cy="225926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500" dirty="0" smtClean="0"/>
              <a:t>Ventilator rechts oder links vom Korb aufstellen.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 smtClean="0"/>
              <a:t/>
            </a:r>
            <a:br>
              <a:rPr lang="de-DE" sz="1500" dirty="0" smtClean="0"/>
            </a:b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34" name="Pfeil nach rechts 33" descr="Pfeil nach rechts" title="Grafisches Element"/>
          <p:cNvSpPr/>
          <p:nvPr/>
        </p:nvSpPr>
        <p:spPr>
          <a:xfrm>
            <a:off x="431799" y="3455603"/>
            <a:ext cx="312821" cy="274320"/>
          </a:xfrm>
          <a:prstGeom prst="rightArrow">
            <a:avLst/>
          </a:prstGeom>
          <a:noFill/>
          <a:ln w="12700">
            <a:solidFill>
              <a:srgbClr val="0049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8280400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Betriebsanleitung Ventilator</a:t>
            </a:r>
            <a:endParaRPr lang="de-DE" sz="2200" dirty="0"/>
          </a:p>
        </p:txBody>
      </p:sp>
      <p:pic>
        <p:nvPicPr>
          <p:cNvPr id="8" name="Grafik 7" descr="Modernes Aufrüstgebläse in der Gesamtübersicht aller Bauteil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 bwMode="auto">
          <a:xfrm>
            <a:off x="6181940" y="918657"/>
            <a:ext cx="2474572" cy="2907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2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5"/>
            <a:ext cx="8339406" cy="1291313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500" dirty="0" smtClean="0">
                <a:latin typeface="Source Sans 3 SemiBold" panose="020B0303030403020204" pitchFamily="34" charset="0"/>
              </a:rPr>
              <a:t>Prüfen, dass…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/>
              <a:t>… Untergrund frei von losem Untergrund, Steinen und hohem Gras ist.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/>
              <a:t>… Gefahrenbereich frei von Personen ist. Ggf. Absperrung erforderlich.</a:t>
            </a:r>
          </a:p>
          <a:p>
            <a:pPr marL="0" indent="0">
              <a:lnSpc>
                <a:spcPct val="100000"/>
              </a:lnSpc>
              <a:buClr>
                <a:srgbClr val="004994"/>
              </a:buClr>
              <a:buFont typeface="Arial" panose="020B0604020202020204" pitchFamily="34" charset="0"/>
              <a:buNone/>
            </a:pPr>
            <a:r>
              <a:rPr lang="de-DE" sz="1500" dirty="0" smtClean="0"/>
              <a:t>… Kleidung enganliegend und ohne Kordeln ist. Vorsicht bei langem Haar!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9" name="Rechteck 8" descr="Blauer Hintergrund" title="Grafsiches Element"/>
          <p:cNvSpPr/>
          <p:nvPr/>
        </p:nvSpPr>
        <p:spPr>
          <a:xfrm>
            <a:off x="379828" y="2336266"/>
            <a:ext cx="6333793" cy="464975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796591" y="2454999"/>
            <a:ext cx="4863064" cy="225926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500" dirty="0"/>
              <a:t>Schutzausrüstung: Gehörschutz und Schutzbrille</a:t>
            </a:r>
            <a:r>
              <a:rPr lang="de-DE" sz="1500" dirty="0" smtClean="0"/>
              <a:t/>
            </a:r>
            <a:br>
              <a:rPr lang="de-DE" sz="1500" dirty="0" smtClean="0"/>
            </a:b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>
              <a:lnSpc>
                <a:spcPct val="100000"/>
              </a:lnSpc>
            </a:pPr>
            <a:endParaRPr lang="de-DE" sz="1600" dirty="0" smtClean="0"/>
          </a:p>
          <a:p>
            <a:pPr marL="0" indent="0">
              <a:lnSpc>
                <a:spcPct val="100000"/>
              </a:lnSpc>
              <a:buNone/>
            </a:pPr>
            <a:endParaRPr lang="de-DE" sz="1500" dirty="0" smtClean="0"/>
          </a:p>
        </p:txBody>
      </p:sp>
      <p:sp>
        <p:nvSpPr>
          <p:cNvPr id="11" name="Pfeil nach rechts 10" descr="Pfeil rechts" title="Grafsiches Element"/>
          <p:cNvSpPr/>
          <p:nvPr/>
        </p:nvSpPr>
        <p:spPr>
          <a:xfrm>
            <a:off x="431799" y="2430802"/>
            <a:ext cx="312821" cy="274320"/>
          </a:xfrm>
          <a:prstGeom prst="rightArrow">
            <a:avLst/>
          </a:prstGeom>
          <a:noFill/>
          <a:ln w="12700">
            <a:solidFill>
              <a:srgbClr val="0049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3126683"/>
            <a:ext cx="8339406" cy="1291313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500" b="1" dirty="0">
                <a:latin typeface="Source Sans 3 SemiBold" panose="020B0303030403020204" pitchFamily="34" charset="0"/>
              </a:rPr>
              <a:t>Beim Transport muss</a:t>
            </a:r>
            <a:r>
              <a:rPr lang="de-DE" sz="1500" b="1" dirty="0" smtClean="0">
                <a:latin typeface="Source Sans 3 SemiBold" panose="020B0303030403020204" pitchFamily="34" charset="0"/>
              </a:rPr>
              <a:t>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/>
              <a:t>… Benzinhahn zu sein.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/>
              <a:t>… Ventilator mit Transportsicherung gesichert werden.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/>
              <a:t>… Reservekanister sicher befestigt sein (Gefahrgut!).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8280400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Betriebsanleitung Ventilator </a:t>
            </a:r>
            <a:r>
              <a:rPr lang="de-DE" sz="2200" b="0" smtClean="0"/>
              <a:t>(Fortsetzung)</a:t>
            </a:r>
            <a:endParaRPr lang="de-DE" sz="2200" b="0" dirty="0"/>
          </a:p>
        </p:txBody>
      </p:sp>
      <p:pic>
        <p:nvPicPr>
          <p:cNvPr id="16" name="Grafik 15" descr="Gebotszeichen M004 Augenschutz benutz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99" y="2108222"/>
            <a:ext cx="898286" cy="900086"/>
          </a:xfrm>
          <a:prstGeom prst="rect">
            <a:avLst/>
          </a:prstGeom>
        </p:spPr>
      </p:pic>
      <p:pic>
        <p:nvPicPr>
          <p:cNvPr id="17" name="Grafik 16" descr="Gebotszeichen M003 Gehörschutz benutz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44" y="2108222"/>
            <a:ext cx="898286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3C751F84-2622-F4DC-D646-CF525DCF355E}"/>
              </a:ext>
            </a:extLst>
          </p:cNvPr>
          <p:cNvSpPr txBox="1">
            <a:spLocks/>
          </p:cNvSpPr>
          <p:nvPr/>
        </p:nvSpPr>
        <p:spPr>
          <a:xfrm>
            <a:off x="431800" y="917686"/>
            <a:ext cx="5159436" cy="3161104"/>
          </a:xfrm>
          <a:prstGeom prst="rect">
            <a:avLst/>
          </a:prstGeom>
        </p:spPr>
        <p:txBody>
          <a:bodyPr lIns="0"/>
          <a:lstStyle>
            <a:lvl1pPr marL="18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2"/>
                </a:solidFill>
                <a:latin typeface="Source Sans 3" panose="020B03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Zwei Helfer halten die Hüllenöffnung auf.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Handschuhe und lange Kleidung, Arme und Beine müssen bedeckt sein.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Max. mit der Fußspitze auf ein Hüllenseil treten, um die Hülle am Boden zu halten, dabei darf das Entfalten der Hüllenöffnung am Boden nicht behindert werden.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Auf Anweisung des Piloten/der Pilotin (spätestens </a:t>
            </a:r>
            <a:br>
              <a:rPr lang="de-DE" sz="1500" dirty="0" smtClean="0"/>
            </a:br>
            <a:r>
              <a:rPr lang="de-DE" sz="1500" dirty="0" smtClean="0"/>
              <a:t>beim Aufrichten der Hülle) loslassen und zurücktreten. </a:t>
            </a:r>
          </a:p>
          <a:p>
            <a:pPr>
              <a:lnSpc>
                <a:spcPct val="100000"/>
              </a:lnSpc>
              <a:buClr>
                <a:srgbClr val="004994"/>
              </a:buClr>
            </a:pPr>
            <a:r>
              <a:rPr lang="de-DE" sz="1500" dirty="0" smtClean="0"/>
              <a:t>Wird beobachtet, dass sich Zuschauende dem Gefahrenbereich nähern, dies dem Piloten bzw. </a:t>
            </a:r>
            <a:br>
              <a:rPr lang="de-DE" sz="1500" dirty="0" smtClean="0"/>
            </a:br>
            <a:r>
              <a:rPr lang="de-DE" sz="1500" dirty="0" smtClean="0"/>
              <a:t>der Pilotin signalisieren.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de-DE" sz="1500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 txBox="1">
            <a:spLocks/>
          </p:cNvSpPr>
          <p:nvPr/>
        </p:nvSpPr>
        <p:spPr>
          <a:xfrm>
            <a:off x="431800" y="411163"/>
            <a:ext cx="5398228" cy="338554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Füllen und Start</a:t>
            </a:r>
            <a:endParaRPr lang="de-DE" sz="2200" dirty="0"/>
          </a:p>
        </p:txBody>
      </p:sp>
      <p:pic>
        <p:nvPicPr>
          <p:cNvPr id="5" name="Grafik 4" descr="Helfende halten die Ballonhülle beim Aufheizen durch Gasbrenner au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69" y="917686"/>
            <a:ext cx="30099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youts">
  <a:themeElements>
    <a:clrScheme name="UV Farbtabelle">
      <a:dk1>
        <a:srgbClr val="004994"/>
      </a:dk1>
      <a:lt1>
        <a:srgbClr val="FFFFFF"/>
      </a:lt1>
      <a:dk2>
        <a:srgbClr val="9C9C9C"/>
      </a:dk2>
      <a:lt2>
        <a:srgbClr val="000000"/>
      </a:lt2>
      <a:accent1>
        <a:srgbClr val="4EBFEF"/>
      </a:accent1>
      <a:accent2>
        <a:srgbClr val="6EBCC9"/>
      </a:accent2>
      <a:accent3>
        <a:srgbClr val="AFCA0B"/>
      </a:accent3>
      <a:accent4>
        <a:srgbClr val="F35449"/>
      </a:accent4>
      <a:accent5>
        <a:srgbClr val="FFC670"/>
      </a:accent5>
      <a:accent6>
        <a:srgbClr val="CB5D9F"/>
      </a:accent6>
      <a:hlink>
        <a:srgbClr val="000000"/>
      </a:hlink>
      <a:folHlink>
        <a:srgbClr val="004994"/>
      </a:folHlink>
    </a:clrScheme>
    <a:fontScheme name="Benutzerdefiniert 1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D2B6950B-0E08-4469-B8B5-C7F4DBAB4509}" vid="{BF4A548D-9A72-462A-9249-8B3D45BF99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Source Sans 3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ource Sans 3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bg_verkehr_powerpoint</Template>
  <TotalTime>0</TotalTime>
  <Words>4190</Words>
  <Application>Microsoft Office PowerPoint</Application>
  <PresentationFormat>Bildschirmpräsentation (16:9)</PresentationFormat>
  <Paragraphs>368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Arial</vt:lpstr>
      <vt:lpstr>Source Sans 3</vt:lpstr>
      <vt:lpstr>Source Serif 4</vt:lpstr>
      <vt:lpstr>Source Sans 3 Medium</vt:lpstr>
      <vt:lpstr>Source Sans 3 Black</vt:lpstr>
      <vt:lpstr>Source Sans 3 SemiBold</vt:lpstr>
      <vt:lpstr>Layouts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BG Verkehr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Al, Fevziye</dc:creator>
  <cp:lastModifiedBy>Al, Fevziye</cp:lastModifiedBy>
  <cp:revision>9</cp:revision>
  <dcterms:created xsi:type="dcterms:W3CDTF">2025-02-17T07:17:40Z</dcterms:created>
  <dcterms:modified xsi:type="dcterms:W3CDTF">2025-02-19T09:26:54Z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545839c-a198-4d87-a0d2-c07b8aa32614_Enabled">
    <vt:lpwstr>true</vt:lpwstr>
  </property>
  <property fmtid="{D5CDD505-2E9C-101B-9397-08002B2CF9AE}" pid="3" name="MSIP_Label_7545839c-a198-4d87-a0d2-c07b8aa32614_SetDate">
    <vt:lpwstr>2024-10-04T09:15:51Z</vt:lpwstr>
  </property>
  <property fmtid="{D5CDD505-2E9C-101B-9397-08002B2CF9AE}" pid="4" name="MSIP_Label_7545839c-a198-4d87-a0d2-c07b8aa32614_Method">
    <vt:lpwstr>Standard</vt:lpwstr>
  </property>
  <property fmtid="{D5CDD505-2E9C-101B-9397-08002B2CF9AE}" pid="5" name="MSIP_Label_7545839c-a198-4d87-a0d2-c07b8aa32614_Name">
    <vt:lpwstr>Öffentlich</vt:lpwstr>
  </property>
  <property fmtid="{D5CDD505-2E9C-101B-9397-08002B2CF9AE}" pid="6" name="MSIP_Label_7545839c-a198-4d87-a0d2-c07b8aa32614_SiteId">
    <vt:lpwstr>f3987bed-0f17-4307-a6bb-a2ae861736b7</vt:lpwstr>
  </property>
  <property fmtid="{D5CDD505-2E9C-101B-9397-08002B2CF9AE}" pid="7" name="MSIP_Label_7545839c-a198-4d87-a0d2-c07b8aa32614_ActionId">
    <vt:lpwstr>3370429c-da92-4a19-8305-ef86d10b61ba</vt:lpwstr>
  </property>
  <property fmtid="{D5CDD505-2E9C-101B-9397-08002B2CF9AE}" pid="8" name="MSIP_Label_7545839c-a198-4d87-a0d2-c07b8aa32614_ContentBits">
    <vt:lpwstr>0</vt:lpwstr>
  </property>
</Properties>
</file>